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41" r:id="rId5"/>
    <p:sldId id="352" r:id="rId6"/>
    <p:sldId id="353" r:id="rId7"/>
    <p:sldId id="357" r:id="rId8"/>
    <p:sldId id="354" r:id="rId9"/>
    <p:sldId id="342" r:id="rId10"/>
    <p:sldId id="356" r:id="rId11"/>
    <p:sldId id="355" r:id="rId12"/>
    <p:sldId id="368" r:id="rId13"/>
    <p:sldId id="367" r:id="rId14"/>
    <p:sldId id="351" r:id="rId15"/>
    <p:sldId id="358" r:id="rId16"/>
    <p:sldId id="359" r:id="rId17"/>
    <p:sldId id="381" r:id="rId18"/>
    <p:sldId id="390" r:id="rId19"/>
    <p:sldId id="385" r:id="rId20"/>
    <p:sldId id="372" r:id="rId21"/>
    <p:sldId id="383" r:id="rId22"/>
    <p:sldId id="386" r:id="rId23"/>
    <p:sldId id="382" r:id="rId24"/>
    <p:sldId id="379" r:id="rId25"/>
    <p:sldId id="387" r:id="rId26"/>
    <p:sldId id="388" r:id="rId27"/>
    <p:sldId id="389" r:id="rId28"/>
    <p:sldId id="399" r:id="rId29"/>
    <p:sldId id="360" r:id="rId30"/>
    <p:sldId id="361" r:id="rId31"/>
    <p:sldId id="391" r:id="rId32"/>
    <p:sldId id="392" r:id="rId33"/>
    <p:sldId id="403" r:id="rId34"/>
    <p:sldId id="402" r:id="rId35"/>
    <p:sldId id="394" r:id="rId36"/>
    <p:sldId id="393" r:id="rId37"/>
    <p:sldId id="400" r:id="rId38"/>
    <p:sldId id="395" r:id="rId39"/>
    <p:sldId id="401" r:id="rId40"/>
    <p:sldId id="369" r:id="rId41"/>
    <p:sldId id="380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图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4219-9BE5-45D5-81D0-ED5977E5F8DA}" type="datetimeFigureOut">
              <a:rPr lang="zh-CN" altLang="en-US" smtClean="0"/>
              <a:pPr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1995;&#21015;&#20108;&#20998;&#20139;&#36741;&#21161;&#25991;&#20214;/Touch-C&#20844;&#35777;&#20070;-&#20840;&#25991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26696;&#20363;&#20108;/&#34987;&#19978;&#35785;&#20154;&#20108;&#23457;&#24320;&#24237;&#27665;&#20107;&#31572;&#36777;&#29366;-V1.0.doc" TargetMode="External"/><Relationship Id="rId3" Type="http://schemas.openxmlformats.org/officeDocument/2006/relationships/hyperlink" Target="&#26696;&#20363;&#20108;/&#19968;&#23457;&#21028;&#20915;&#20070;.pdf" TargetMode="External"/><Relationship Id="rId7" Type="http://schemas.openxmlformats.org/officeDocument/2006/relationships/hyperlink" Target="&#26696;&#20363;&#20108;/&#19968;&#23457;&#21407;&#21578;&#31572;&#36777;&#29366;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&#26696;&#20363;&#20108;/&#34987;&#21578;&#31532;&#20108;&#27425;&#24320;&#24237;&#27665;&#20107;&#31572;&#36777;&#29366;-V3.0(1).doc" TargetMode="External"/><Relationship Id="rId5" Type="http://schemas.openxmlformats.org/officeDocument/2006/relationships/hyperlink" Target="&#26696;&#20363;&#20108;/&#34987;&#21578;&#31532;&#19968;&#27425;&#24320;&#24237;&#27665;&#20107;&#31572;&#36777;&#29366;-V3.0(1).doc" TargetMode="External"/><Relationship Id="rId4" Type="http://schemas.openxmlformats.org/officeDocument/2006/relationships/hyperlink" Target="&#26696;&#20363;&#20108;/&#65288;2022&#65289;&#31908;03&#27665;&#21021;78&#21495;(&#19978;&#35785;)&#19978;&#35785;&#29366;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1995;&#21015;&#20108;&#20998;&#20139;&#36741;&#21161;&#25991;&#20214;/Touch-C&#20844;&#35777;&#20070;-&#20840;&#25991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1995;&#21015;&#20108;&#20998;&#20139;&#36741;&#21161;&#25991;&#20214;/Touch-C&#20844;&#35777;&#20070;-&#20840;&#25991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26696;&#20363;&#19977;/&#65288;2012&#65289;&#19968;&#20013;&#30693;&#34892;&#21021;&#23383;&#31532;113&#21495;&#21028;&#20915;&#20070;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&#26696;&#20363;&#19977;/2012-12-4&#32473;113&#21495;&#34892;&#25919;&#35785;&#35772;&#38472;&#21191;&#27861;&#23448;&#30340;&#35828;&#26126;.doc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26696;&#20363;&#19968;/(2022)&#31908;&#27665;&#32456;2351&#21495;&#21028;&#20915;&#20070;.pdf" TargetMode="External"/><Relationship Id="rId3" Type="http://schemas.openxmlformats.org/officeDocument/2006/relationships/hyperlink" Target="&#26696;&#20363;&#19968;/&#65288;2021&#65289;&#31908;73&#27665;&#21021;701&#21495;&#12304;&#19968;&#23457;&#21028;&#20915;&#20070;&#12305;-&#12304;&#26446;&#26379;&#25104;&#35785;&#28145;&#22323;&#33402;&#21697;&#26696;&#12305;.pdf" TargetMode="External"/><Relationship Id="rId7" Type="http://schemas.openxmlformats.org/officeDocument/2006/relationships/hyperlink" Target="&#26696;&#20363;&#19968;/&#33402;&#21697;&#33268;&#27861;&#23448;-&#21547;&#38468;&#20214;V2.pdf" TargetMode="External"/><Relationship Id="rId2" Type="http://schemas.openxmlformats.org/officeDocument/2006/relationships/hyperlink" Target="&#26696;&#20363;&#19968;/&#22312;&#20808;&#36133;&#35785;-&#27665;&#20107;&#21028;&#20915;&#20070;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26696;&#20363;&#19968;/&#34987;&#25511;&#20405;&#26435;&#20135;&#21697;&#30340;&#19987;&#21033;-&#38500;&#28287;&#26426;-&#35780;&#20215;&#25253;&#21578;.pdf" TargetMode="External"/><Relationship Id="rId5" Type="http://schemas.openxmlformats.org/officeDocument/2006/relationships/hyperlink" Target="&#26696;&#20363;&#19968;/&#19968;&#23457;&#38500;&#28287;&#22120;&#31572;&#36777;&#29366;V1.pdf" TargetMode="External"/><Relationship Id="rId4" Type="http://schemas.openxmlformats.org/officeDocument/2006/relationships/hyperlink" Target="&#26696;&#20363;&#19968;/&#20851;&#32852;&#26696;-&#36136;&#35777;&#24847;&#35265;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专利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侵权判定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分析评议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25352" y="5517232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广东省茂名高新区知识产权协同运营中心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广东省茂名市市场监督管理局知识产权促进科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4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月</a:t>
            </a: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27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日</a:t>
            </a:r>
            <a:endParaRPr lang="en-US" altLang="zh-CN" sz="2600" b="1" dirty="0"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3B9342BC-4C1C-4BF1-A7B2-BD9D036D1B59}"/>
              </a:ext>
            </a:extLst>
          </p:cNvPr>
          <p:cNvSpPr txBox="1"/>
          <p:nvPr/>
        </p:nvSpPr>
        <p:spPr>
          <a:xfrm>
            <a:off x="1763688" y="371703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“桌上型抽湿机”外观</a:t>
            </a:r>
            <a:r>
              <a:rPr lang="zh-CN" altLang="en-US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侵权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案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“三合一无线充电座”实用新型</a:t>
            </a:r>
            <a:r>
              <a:rPr lang="zh-CN" altLang="en-US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侵权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案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“立体孔洞装饰陶瓷”发明</a:t>
            </a:r>
            <a:r>
              <a:rPr lang="zh-CN" altLang="en-US" sz="24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侵权</a:t>
            </a:r>
            <a:r>
              <a:rPr lang="en-US" altLang="zh-CN" sz="24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4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无效宣告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案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  <a:sym typeface="Wingdings" panose="05000000000000000000" pitchFamily="2" charset="2"/>
            </a:endParaRPr>
          </a:p>
          <a:p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在后判决认定要点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E6B609-9F5D-86EC-EB18-EF8542FF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132856"/>
            <a:ext cx="4352925" cy="266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36E459-409D-E763-1541-825105FA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1" y="2370956"/>
            <a:ext cx="4410075" cy="4257675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99227C3-9ED1-5288-ECC7-3684A3072BFE}"/>
              </a:ext>
            </a:extLst>
          </p:cNvPr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9/13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30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写给法官的信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0380B2-CE9F-1123-F473-C8DCD1C3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20" y="2204864"/>
            <a:ext cx="3877620" cy="4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号案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11/13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3827CD-5C96-91BD-950A-1F7F95A8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110988"/>
            <a:ext cx="5372100" cy="361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14E442-9C06-868F-C409-2295CE78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2419350"/>
            <a:ext cx="5353050" cy="2019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1755EB-4D63-BF15-BD22-A392E200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4432895"/>
            <a:ext cx="5372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号判决书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12/13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66D391-9AF5-72E4-C9D1-10EF93F5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0574"/>
            <a:ext cx="7488405" cy="3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玄妙神奇的“设计空间”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13/13</a:t>
            </a:r>
            <a:endParaRPr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49612-8C11-FB9A-1FFD-24C2C0AF7927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801689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什么是外观设计专利的设计空间？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设计空间大小会变化吗？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设计空间大小谁说了算？</a:t>
            </a: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知产律师的价值在哪里？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69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“三合一无线充电座”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实用新型侵权案分析（案例二）</a:t>
            </a:r>
            <a:endParaRPr kumimoji="0" lang="zh-CN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分享人：李春荣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中国执业律师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专利代理师　香港公证代理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23A784E-BCCF-44E3-9B2A-BB75CAF452FE}"/>
              </a:ext>
            </a:extLst>
          </p:cNvPr>
          <p:cNvSpPr txBox="1"/>
          <p:nvPr/>
        </p:nvSpPr>
        <p:spPr>
          <a:xfrm>
            <a:off x="572412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2023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x-non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1/14</a:t>
            </a:r>
            <a:endParaRPr lang="zh-CN" altLang="en-US" dirty="0"/>
          </a:p>
        </p:txBody>
      </p:sp>
      <p:pic>
        <p:nvPicPr>
          <p:cNvPr id="9" name="图片 8">
            <a:hlinkClick r:id="rId2" action="ppaction://hlinkfile"/>
            <a:extLst>
              <a:ext uri="{FF2B5EF4-FFF2-40B4-BE49-F238E27FC236}">
                <a16:creationId xmlns:a16="http://schemas.microsoft.com/office/drawing/2014/main" id="{AF0F8710-AFBE-403E-83F3-82D2D67E7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5646314"/>
            <a:ext cx="1271909" cy="879030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42AB901B-0560-4E69-A024-465E53FA6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" y="317782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82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4F97B6A-9A44-A15E-4025-E82F1D0A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92" y="1628800"/>
            <a:ext cx="7532308" cy="43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6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涉案专利产品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A250E2-69B0-9109-351E-DF9DF9CD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64904"/>
            <a:ext cx="3048000" cy="23145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3A8D8E-1C17-30C4-FA9F-5BFF29B80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656011"/>
            <a:ext cx="29813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00392" y="6093296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CEEDDC-D972-637B-5F75-23449E30D30F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420888"/>
            <a:ext cx="805549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没有成交的第一次和解（被告提出和解）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侥幸获胜的一审判决（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2022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03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78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再度博弈的二审程序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(2022)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最高法知民终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2662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拒绝成交的第二次和解（原告提出和解）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被告的第一次答辩状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6" action="ppaction://hlinkfile"/>
              </a:rPr>
              <a:t>被告的第二次答辩状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原告的一审答辩状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hlinkClick r:id="rId6" action="ppaction://hlinkfile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被上诉人的答辩状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587041C-A580-143E-ACB5-1552714E9589}"/>
              </a:ext>
            </a:extLst>
          </p:cNvPr>
          <p:cNvSpPr txBox="1">
            <a:spLocks/>
          </p:cNvSpPr>
          <p:nvPr/>
        </p:nvSpPr>
        <p:spPr>
          <a:xfrm>
            <a:off x="457200" y="1349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民事诉讼情况介绍</a:t>
            </a:r>
            <a:endParaRPr lang="x-none" alt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3861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侵权判定过程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03452E-AB47-0625-C7CA-676A0EEE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6493"/>
            <a:ext cx="8477577" cy="45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“桌上型抽湿机”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外观专利侵权案分享（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案例一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）</a:t>
            </a:r>
            <a:endParaRPr kumimoji="0" lang="zh-CN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分享人：李春荣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中国执业律师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专利代理师　香港公证代理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23A784E-BCCF-44E3-9B2A-BB75CAF452FE}"/>
              </a:ext>
            </a:extLst>
          </p:cNvPr>
          <p:cNvSpPr txBox="1"/>
          <p:nvPr/>
        </p:nvSpPr>
        <p:spPr>
          <a:xfrm>
            <a:off x="572412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2023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x-non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1/13</a:t>
            </a:r>
            <a:endParaRPr lang="zh-CN" altLang="en-US" dirty="0"/>
          </a:p>
        </p:txBody>
      </p:sp>
      <p:pic>
        <p:nvPicPr>
          <p:cNvPr id="9" name="图片 8">
            <a:hlinkClick r:id="rId2" action="ppaction://hlinkfile"/>
            <a:extLst>
              <a:ext uri="{FF2B5EF4-FFF2-40B4-BE49-F238E27FC236}">
                <a16:creationId xmlns:a16="http://schemas.microsoft.com/office/drawing/2014/main" id="{AF0F8710-AFBE-403E-83F3-82D2D67E7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5646314"/>
            <a:ext cx="1271909" cy="879030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42AB901B-0560-4E69-A024-465E53FA6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" y="317782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24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侵权判定过程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6/14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A15D2D-98D6-9E0C-0E79-434475AA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542256"/>
            <a:ext cx="9067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侵权判定过程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7/14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E4D9F8-9867-2AE0-F837-A00A9450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60848"/>
            <a:ext cx="7581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侵权判定过程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8/14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D9791D-BF05-1226-2B6F-8B0AA273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670273"/>
            <a:ext cx="77914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侵权判定过程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9/14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55BCEB-8859-DE30-9155-11BE62B1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760190"/>
            <a:ext cx="71818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44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最高院司法解释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10/11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59462F-8CE9-978E-7459-399C60945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7" y="1507730"/>
            <a:ext cx="8497573" cy="50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侵权判定指南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10/11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C9A7D7E-207F-F186-8214-C8483494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186"/>
            <a:ext cx="9144000" cy="50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1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侵权判定指南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8C6A29-3479-0021-4A93-FA0ABFCC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7550"/>
            <a:ext cx="9144000" cy="4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54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侵权判定指南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13/14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267019-35E2-0469-9F38-3E6EFAF41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4206"/>
            <a:ext cx="9144000" cy="324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等同 还是 不等同？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14/14</a:t>
            </a:r>
            <a:endParaRPr lang="zh-CN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49612-8C11-FB9A-1FFD-24C2C0AF7927}"/>
              </a:ext>
            </a:extLst>
          </p:cNvPr>
          <p:cNvSpPr txBox="1">
            <a:spLocks noChangeArrowheads="1"/>
          </p:cNvSpPr>
          <p:nvPr/>
        </p:nvSpPr>
        <p:spPr>
          <a:xfrm>
            <a:off x="2843808" y="1801689"/>
            <a:ext cx="374935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文义解释原则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全面覆盖原则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可预见性原则</a:t>
            </a: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明确排除原则</a:t>
            </a: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权利平衡原则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22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“立体孔洞装饰陶瓷”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发明侵权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/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无效宣告分析（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案例三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）</a:t>
            </a:r>
            <a:endParaRPr kumimoji="0" lang="zh-CN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分享人：李春荣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中国执业律师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专利代理师　香港公证代理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23A784E-BCCF-44E3-9B2A-BB75CAF452FE}"/>
              </a:ext>
            </a:extLst>
          </p:cNvPr>
          <p:cNvSpPr txBox="1"/>
          <p:nvPr/>
        </p:nvSpPr>
        <p:spPr>
          <a:xfrm>
            <a:off x="5724128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2023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x-none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1/12</a:t>
            </a:r>
            <a:endParaRPr lang="zh-CN" altLang="en-US" dirty="0"/>
          </a:p>
        </p:txBody>
      </p:sp>
      <p:pic>
        <p:nvPicPr>
          <p:cNvPr id="9" name="图片 8">
            <a:hlinkClick r:id="rId2" action="ppaction://hlinkfile"/>
            <a:extLst>
              <a:ext uri="{FF2B5EF4-FFF2-40B4-BE49-F238E27FC236}">
                <a16:creationId xmlns:a16="http://schemas.microsoft.com/office/drawing/2014/main" id="{AF0F8710-AFBE-403E-83F3-82D2D67E7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5646314"/>
            <a:ext cx="1271909" cy="879030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42AB901B-0560-4E69-A024-465E53FA6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" y="317782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0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涉案外观专利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2/13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AE2455-3718-B3CE-4D86-8D568274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51" y="2132856"/>
            <a:ext cx="3731498" cy="44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涉案发明专利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2/12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78481B-CA1D-A2B6-10FA-6DCE81DB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1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涉案发明专利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3/12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158A2A0-432B-F618-8627-E906DBFE2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184"/>
            <a:ext cx="9144000" cy="47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4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专利民事诉讼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4/12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64423A-4534-4B3E-2D25-00C99530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5" y="1354410"/>
            <a:ext cx="4095750" cy="5314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B074F1-843B-7501-5EDC-D5A3049C1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225" y="2497410"/>
            <a:ext cx="42005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1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专利民事诉讼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5/12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2859B5-9AF1-A355-92D8-1C0EBE4D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97607"/>
            <a:ext cx="3631424" cy="5206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D4DFC1-9D37-6A83-3F29-37E8906C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567543"/>
            <a:ext cx="3580178" cy="4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7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专利民事诉讼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6/12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FCD8D8-657C-F4B7-47AB-D638BCC9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96278"/>
            <a:ext cx="4333875" cy="24098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B12A1C-1315-FF3A-1D38-EDEF2A387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138665"/>
            <a:ext cx="4143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7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专利无效宣告与行政诉讼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890557-1D65-531F-3224-74C937603005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420888"/>
            <a:ext cx="8055496" cy="3722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旧 无效决定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17061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号（宣告无效）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行政一审判决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2012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）一中知行初字第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113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写给一审法官的一封信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新 无效决定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24092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号（维持有效）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实用新型与发明专利 的不同命运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产品发明与方法发明 的相同命运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12D441E-57E8-1EDB-7985-A10772E33D3E}"/>
              </a:ext>
            </a:extLst>
          </p:cNvPr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7/12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4654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涉案发明专利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8/12</a:t>
            </a:r>
            <a:endParaRPr lang="zh-CN" altLang="en-US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CCCF97-4D7E-FE11-B819-E241D1A7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" y="2162174"/>
            <a:ext cx="8897860" cy="31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0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一波三折的创造性认定过程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48069E-0E45-DFE1-0F20-AEA9ADC18783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420888"/>
            <a:ext cx="8055496" cy="3722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证据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 CN1640849A 2005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日公开日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证据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 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陶瓷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期总第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177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期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2005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年出版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判决书第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页和第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权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与证据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的三个区别技术特征（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判决书第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原告主张的另一区别技术特征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DF87F43-8D82-0D5A-9199-6F3C5F72AC9D}"/>
              </a:ext>
            </a:extLst>
          </p:cNvPr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9/12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8858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一波三折的创造性认定过程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48069E-0E45-DFE1-0F20-AEA9ADC18783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420888"/>
            <a:ext cx="8055496" cy="3722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专利局的决定 行政判决书 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权利人的观点 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专利局的辩称 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第三人的主张 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法院的一锤定音 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E81CCF6-D2E2-8DAB-2AED-66403D8F7CC8}"/>
              </a:ext>
            </a:extLst>
          </p:cNvPr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434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一波三折的创造性认定过程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48069E-0E45-DFE1-0F20-AEA9ADC18783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2420888"/>
            <a:ext cx="8055496" cy="37227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是否有技术启示？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是否忽视区别技术特征在发明中所起的作用？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技术方案与技术问题是否割裂起来考虑？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技术上的可行性及无障碍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–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必要条件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断定本领域技术人员可以实现而显而易见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–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充分条件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避免事后诸葛亮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AD67FD-2A65-075B-B350-1E339CD36C60}"/>
              </a:ext>
            </a:extLst>
          </p:cNvPr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11/12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2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民事诉讼情况介绍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213285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广东省外在先判决（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）闽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02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1032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号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广东省内在后判决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）粤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03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3150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结论相反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的两份判决书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关联案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质证意见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2021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701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关联案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答辩状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2021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701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file"/>
              </a:rPr>
              <a:t>被控侵权产品的专利权评价报告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省高院二审法官纠结中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写给法官的一封信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望眼欲穿的终审判决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2022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）粤民终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2351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5262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案例小总结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4306D7-232D-ACC8-BB29-2390FE5E0C2B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现有设计与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设计空间之关系</a:t>
            </a: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2-</a:t>
            </a:r>
            <a:r>
              <a:rPr lang="zh-CN" altLang="en-US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等同侵权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认定与</a:t>
            </a:r>
            <a:r>
              <a:rPr lang="zh-CN" altLang="en-US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专利撰写之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反思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3-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技术方案创造性的认定逻辑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6C57B97-46EB-4E55-EBB1-78EA27A450EC}"/>
              </a:ext>
            </a:extLst>
          </p:cNvPr>
          <p:cNvSpPr txBox="1"/>
          <p:nvPr/>
        </p:nvSpPr>
        <p:spPr>
          <a:xfrm>
            <a:off x="8100392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12/12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8865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专利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侵权判定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分析评议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案例分享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25352" y="566124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广东省茂名高新区知识产权协同运营中心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广东省茂名市市场监督管理局知识产权促进科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4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月</a:t>
            </a: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24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日</a:t>
            </a:r>
            <a:endParaRPr lang="en-US" altLang="zh-CN" sz="2600" b="1" dirty="0"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E805A0-AA61-AE32-8325-9FAD12FC2D73}"/>
              </a:ext>
            </a:extLst>
          </p:cNvPr>
          <p:cNvSpPr txBox="1"/>
          <p:nvPr/>
        </p:nvSpPr>
        <p:spPr>
          <a:xfrm>
            <a:off x="2123728" y="3429000"/>
            <a:ext cx="55263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欢迎关注“李子说理”！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56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侵权认定对比图之一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4/13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1DD9CB-1386-2376-5632-2FE238B1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92238"/>
            <a:ext cx="3096344" cy="45908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EFD992C-E695-D218-6DAB-60A8A57A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66455"/>
            <a:ext cx="2911971" cy="44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侵权认定对比图之二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5/13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132856"/>
            <a:ext cx="5676900" cy="2171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131176"/>
            <a:ext cx="57435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被控侵权产品的专利权评价报告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6/13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CAA95D-5F4E-C97D-1D85-0CF5DF09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2124138"/>
            <a:ext cx="3921203" cy="4019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DD013B-32F5-DC8D-0FA4-2408D45F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23" y="2124137"/>
            <a:ext cx="3390845" cy="45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到底侵权与否？！</a:t>
            </a:r>
            <a:endParaRPr lang="x-none" alt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7/13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9"/>
            <a:ext cx="4227859" cy="1617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59" y="2125526"/>
            <a:ext cx="3684928" cy="1735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053FEB-82DC-3D44-EF74-855D4FB3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20" y="3705358"/>
            <a:ext cx="2286000" cy="2838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254AC1-7C44-8BB3-FC80-C156D3C9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94" y="3771393"/>
            <a:ext cx="1781175" cy="2543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5A4E74-CAAE-04EF-104F-B5025E108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440" y="3793077"/>
            <a:ext cx="1499912" cy="26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在先判决认定要点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8/13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E4068F-2CA3-7F8A-6FF5-1232F469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132856"/>
            <a:ext cx="6334125" cy="2276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0D9D59-D0BA-704B-3751-D75FCECB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73" y="4306625"/>
            <a:ext cx="633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884</Words>
  <Application>Microsoft Office PowerPoint</Application>
  <PresentationFormat>全屏显示(4:3)</PresentationFormat>
  <Paragraphs>236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標楷體</vt:lpstr>
      <vt:lpstr>华文隶书</vt:lpstr>
      <vt:lpstr>KaiTi</vt:lpstr>
      <vt:lpstr>KaiTi</vt:lpstr>
      <vt:lpstr>隶书</vt:lpstr>
      <vt:lpstr>Arial</vt:lpstr>
      <vt:lpstr>Calibri</vt:lpstr>
      <vt:lpstr>Wingdings</vt:lpstr>
      <vt:lpstr>Office 主题</vt:lpstr>
      <vt:lpstr>专利侵权判定/分析评议案例 </vt:lpstr>
      <vt:lpstr>PowerPoint 演示文稿</vt:lpstr>
      <vt:lpstr>涉案外观专利</vt:lpstr>
      <vt:lpstr>民事诉讼情况介绍</vt:lpstr>
      <vt:lpstr>侵权认定对比图之一</vt:lpstr>
      <vt:lpstr>侵权认定对比图之二</vt:lpstr>
      <vt:lpstr>被控侵权产品的专利权评价报告</vt:lpstr>
      <vt:lpstr>到底侵权与否？！</vt:lpstr>
      <vt:lpstr>在先判决认定要点</vt:lpstr>
      <vt:lpstr>在后判决认定要点</vt:lpstr>
      <vt:lpstr>写给法官的信</vt:lpstr>
      <vt:lpstr>（2019）最高法民再142号案</vt:lpstr>
      <vt:lpstr>（2019）最高法民再142号判决书</vt:lpstr>
      <vt:lpstr>玄妙神奇的“设计空间”</vt:lpstr>
      <vt:lpstr>PowerPoint 演示文稿</vt:lpstr>
      <vt:lpstr>涉案专利</vt:lpstr>
      <vt:lpstr>涉案专利产品</vt:lpstr>
      <vt:lpstr>PowerPoint 演示文稿</vt:lpstr>
      <vt:lpstr>侵权判定过程</vt:lpstr>
      <vt:lpstr>侵权判定过程</vt:lpstr>
      <vt:lpstr>侵权判定过程</vt:lpstr>
      <vt:lpstr>侵权判定过程</vt:lpstr>
      <vt:lpstr>侵权判定过程</vt:lpstr>
      <vt:lpstr>最高院司法解释</vt:lpstr>
      <vt:lpstr>侵权判定指南</vt:lpstr>
      <vt:lpstr>侵权判定指南</vt:lpstr>
      <vt:lpstr>侵权判定指南</vt:lpstr>
      <vt:lpstr>等同 还是 不等同？</vt:lpstr>
      <vt:lpstr>PowerPoint 演示文稿</vt:lpstr>
      <vt:lpstr>涉案发明专利</vt:lpstr>
      <vt:lpstr>涉案发明专利</vt:lpstr>
      <vt:lpstr>专利民事诉讼</vt:lpstr>
      <vt:lpstr>专利民事诉讼</vt:lpstr>
      <vt:lpstr>专利民事诉讼</vt:lpstr>
      <vt:lpstr>专利无效宣告与行政诉讼</vt:lpstr>
      <vt:lpstr>涉案发明专利</vt:lpstr>
      <vt:lpstr>一波三折的创造性认定过程</vt:lpstr>
      <vt:lpstr>一波三折的创造性认定过程</vt:lpstr>
      <vt:lpstr>一波三折的创造性认定过程</vt:lpstr>
      <vt:lpstr>案例小总结</vt:lpstr>
      <vt:lpstr>专利侵权判定/分析评议案例分享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Aron LI</cp:lastModifiedBy>
  <cp:revision>102</cp:revision>
  <dcterms:created xsi:type="dcterms:W3CDTF">2021-03-18T13:33:16Z</dcterms:created>
  <dcterms:modified xsi:type="dcterms:W3CDTF">2023-04-23T08:22:37Z</dcterms:modified>
</cp:coreProperties>
</file>