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81" r:id="rId4"/>
    <p:sldId id="341" r:id="rId5"/>
    <p:sldId id="352" r:id="rId6"/>
    <p:sldId id="353" r:id="rId7"/>
    <p:sldId id="357" r:id="rId8"/>
    <p:sldId id="354" r:id="rId9"/>
    <p:sldId id="342" r:id="rId10"/>
    <p:sldId id="356" r:id="rId11"/>
    <p:sldId id="355" r:id="rId12"/>
    <p:sldId id="368" r:id="rId13"/>
    <p:sldId id="367" r:id="rId14"/>
    <p:sldId id="351" r:id="rId15"/>
    <p:sldId id="340" r:id="rId16"/>
    <p:sldId id="384" r:id="rId17"/>
    <p:sldId id="387" r:id="rId18"/>
    <p:sldId id="388" r:id="rId19"/>
    <p:sldId id="382" r:id="rId20"/>
    <p:sldId id="383" r:id="rId21"/>
    <p:sldId id="385" r:id="rId22"/>
    <p:sldId id="386" r:id="rId23"/>
    <p:sldId id="369" r:id="rId24"/>
    <p:sldId id="3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图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4219-9BE5-45D5-81D0-ED5977E5F8DA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26696;&#20363;&#19968;/(2022)&#31908;&#27665;&#32456;2351&#21495;&#21028;&#20915;&#20070;.pdf" TargetMode="External"/><Relationship Id="rId3" Type="http://schemas.openxmlformats.org/officeDocument/2006/relationships/hyperlink" Target="&#26696;&#20363;&#19968;/&#65288;2021&#65289;&#31908;73&#27665;&#21021;701&#21495;&#12304;&#19968;&#23457;&#21028;&#20915;&#20070;&#12305;-&#12304;&#26446;&#26379;&#25104;&#35785;&#28145;&#22323;&#33402;&#21697;&#26696;&#12305;.pdf" TargetMode="External"/><Relationship Id="rId7" Type="http://schemas.openxmlformats.org/officeDocument/2006/relationships/hyperlink" Target="&#26696;&#20363;&#19968;/&#33402;&#21697;&#33268;&#27861;&#23448;-&#21547;&#38468;&#20214;V2.pdf" TargetMode="External"/><Relationship Id="rId2" Type="http://schemas.openxmlformats.org/officeDocument/2006/relationships/hyperlink" Target="&#26696;&#20363;&#19968;/&#22312;&#20808;&#36133;&#35785;-&#27665;&#20107;&#21028;&#20915;&#20070;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26696;&#20363;&#19968;/&#34987;&#25511;&#20405;&#26435;&#20135;&#21697;&#30340;&#19987;&#21033;-&#38500;&#28287;&#26426;-&#35780;&#20215;&#25253;&#21578;.pdf" TargetMode="External"/><Relationship Id="rId5" Type="http://schemas.openxmlformats.org/officeDocument/2006/relationships/hyperlink" Target="&#26696;&#20363;&#19968;/&#19968;&#23457;&#38500;&#28287;&#22120;&#31572;&#36777;&#29366;V1.pdf" TargetMode="External"/><Relationship Id="rId4" Type="http://schemas.openxmlformats.org/officeDocument/2006/relationships/hyperlink" Target="&#26696;&#20363;&#19968;/&#20851;&#32852;&#26696;-&#36136;&#35777;&#24847;&#35265;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侵权判定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分析评议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5352" y="551723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北京市石景山区律师协会业教委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年第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3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期业务沙龙活动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9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月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26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日</a:t>
            </a:r>
            <a:endParaRPr lang="en-US" altLang="zh-CN" sz="2600" b="1" dirty="0"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3B9342BC-4C1C-4BF1-A7B2-BD9D036D1B59}"/>
              </a:ext>
            </a:extLst>
          </p:cNvPr>
          <p:cNvSpPr txBox="1"/>
          <p:nvPr/>
        </p:nvSpPr>
        <p:spPr>
          <a:xfrm>
            <a:off x="1763688" y="371703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“桌上型抽湿机”外观</a:t>
            </a:r>
            <a:r>
              <a:rPr lang="zh-CN" altLang="en-US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“三合一无线充电座”实用新型</a:t>
            </a:r>
            <a:r>
              <a:rPr lang="zh-CN" altLang="en-US" sz="2400" strike="sngStrike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zh-CN" altLang="en-US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strike="sngStrike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“立体孔洞装饰陶瓷”发明</a:t>
            </a:r>
            <a:r>
              <a:rPr lang="zh-CN" altLang="en-US" sz="2400" strike="sngStrike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en-US" altLang="zh-CN" sz="2400" strike="sngStrike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400" strike="sngStrike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无效宣告</a:t>
            </a:r>
            <a:r>
              <a:rPr lang="zh-CN" altLang="en-US" sz="2400" strike="sngStrike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strike="sngStrike" dirty="0">
              <a:latin typeface="隶书" panose="02010509060101010101" pitchFamily="49" charset="-122"/>
              <a:ea typeface="隶书" panose="02010509060101010101" pitchFamily="49" charset="-122"/>
              <a:sym typeface="Wingdings" panose="05000000000000000000" pitchFamily="2" charset="2"/>
            </a:endParaRPr>
          </a:p>
          <a:p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在后判决认定要点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E6B609-9F5D-86EC-EB18-EF8542FF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132856"/>
            <a:ext cx="4352925" cy="266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36E459-409D-E763-1541-825105FA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1" y="2370956"/>
            <a:ext cx="4410075" cy="42576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99227C3-9ED1-5288-ECC7-3684A3072BFE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9/13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30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写给法官的信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380B2-CE9F-1123-F473-C8DCD1C3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20" y="2204864"/>
            <a:ext cx="3877620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号案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11/13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827CD-5C96-91BD-950A-1F7F95A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10988"/>
            <a:ext cx="5372100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14E442-9C06-868F-C409-2295CE78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419350"/>
            <a:ext cx="5353050" cy="2019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1755EB-4D63-BF15-BD22-A392E200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4432895"/>
            <a:ext cx="5372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号判决书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66D391-9AF5-72E4-C9D1-10EF93F5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0574"/>
            <a:ext cx="7488405" cy="3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玄妙神奇的“设计空间”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13/13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49612-8C11-FB9A-1FFD-24C2C0AF7927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801689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什么是外观设计专利的设计空间？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设计空间大小会变化吗？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设计空间大小谁说了算？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知产律师的价值在哪里？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6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基本知识点</a:t>
            </a:r>
            <a:endParaRPr lang="x-none" altLang="en-US" sz="40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EE704-BC08-37F7-8E2F-7B2BF08F074B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556792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中国的知识产权制度（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IP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知识产权、专利与外观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哪些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IP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业务需要掌握专门技能？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知识产权诉讼的几个特点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09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今日开庭案（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DCB68C-DEEF-082C-5C09-99D43F8E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56" y="1895617"/>
            <a:ext cx="4162860" cy="48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今日开庭案（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4C21DF-631F-1AED-B93E-B1DDA547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988840"/>
            <a:ext cx="6855737" cy="46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今日开庭案（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7814D0-9B97-AB44-F6D7-F513B95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61" y="1988840"/>
            <a:ext cx="667827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9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今日开庭案（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6B926A-E3E9-5792-BBD5-2AF17DCC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3996444" cy="47297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F0CBD2-6DCF-C5B4-D64B-70420924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2341054"/>
            <a:ext cx="4708318" cy="38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4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“桌上型抽湿机”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外观专利侵权案分享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23A784E-BCCF-44E3-9B2A-BB75CAF452FE}"/>
              </a:ext>
            </a:extLst>
          </p:cNvPr>
          <p:cNvSpPr txBox="1"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2023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x-non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1/13</a:t>
            </a:r>
            <a:endParaRPr lang="zh-CN" altLang="en-US" dirty="0"/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24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最高院第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号指导案例</a:t>
            </a:r>
            <a:endParaRPr lang="x-none" altLang="en-US" sz="40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E253C0-AE15-9C0D-7832-DF07DBC3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05619"/>
            <a:ext cx="5401037" cy="4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专利侵权判定指南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x-none" altLang="en-US" sz="4000" u="sng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9273C4C-D54D-82A7-6CA7-35F40FCB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48" y="1934171"/>
            <a:ext cx="4921503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专利侵权判定指南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46C3AA-0788-45A0-F78B-69CC8E2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78913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案情小结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4306D7-232D-ACC8-BB29-2390FE5E0C2B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一般消费者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整体观察、综合对比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现有设计、惯常设计与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设计空间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区别设计特征与功能性设计特征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原告的诉讼策略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86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侵权判定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分析评议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案例分享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E805A0-AA61-AE32-8325-9FAD12FC2D73}"/>
              </a:ext>
            </a:extLst>
          </p:cNvPr>
          <p:cNvSpPr txBox="1"/>
          <p:nvPr/>
        </p:nvSpPr>
        <p:spPr>
          <a:xfrm>
            <a:off x="2123728" y="3429000"/>
            <a:ext cx="66967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欢迎关注“李子说理”！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5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涉案外观专利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AE2455-3718-B3CE-4D86-8D568274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1" y="2132856"/>
            <a:ext cx="3731498" cy="44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1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民事诉讼情况介绍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213285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广东省外在先判决（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）闽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02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1032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号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广东省内在后判决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）粤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03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3150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结论相反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的两份判决书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质证意见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答辩状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file"/>
              </a:rPr>
              <a:t>被控侵权产品的专利权评价报告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省高院二审法官纠结中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写给法官的一封信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望眼欲穿的终审判决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2022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）粤民终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2351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526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侵权认定对比图之一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DD9CB-1386-2376-5632-2FE238B1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92238"/>
            <a:ext cx="3096344" cy="45908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EFD992C-E695-D218-6DAB-60A8A57A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6455"/>
            <a:ext cx="2911971" cy="44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侵权认定对比图之二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132856"/>
            <a:ext cx="5676900" cy="217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31176"/>
            <a:ext cx="57435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被控侵权产品的专利权评价报告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CAA95D-5F4E-C97D-1D85-0CF5DF09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2124138"/>
            <a:ext cx="3921203" cy="4019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DD013B-32F5-DC8D-0FA4-2408D45F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23" y="2124137"/>
            <a:ext cx="3390845" cy="45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到底侵权与否？！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7/13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9"/>
            <a:ext cx="4227859" cy="1617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59" y="2125526"/>
            <a:ext cx="3684928" cy="1735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53FEB-82DC-3D44-EF74-855D4FB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20" y="3705358"/>
            <a:ext cx="2286000" cy="2838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254AC1-7C44-8BB3-FC80-C156D3C9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94" y="3771393"/>
            <a:ext cx="1781175" cy="2543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5A4E74-CAAE-04EF-104F-B5025E108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440" y="3793077"/>
            <a:ext cx="1499912" cy="26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在先判决认定要点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8/13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E4068F-2CA3-7F8A-6FF5-1232F469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132856"/>
            <a:ext cx="6334125" cy="2276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0D9D59-D0BA-704B-3751-D75FCECB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73" y="4306625"/>
            <a:ext cx="633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447</Words>
  <Application>Microsoft Office PowerPoint</Application>
  <PresentationFormat>全屏显示(4:3)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標楷體</vt:lpstr>
      <vt:lpstr>华文隶书</vt:lpstr>
      <vt:lpstr>楷体</vt:lpstr>
      <vt:lpstr>楷体</vt:lpstr>
      <vt:lpstr>隶书</vt:lpstr>
      <vt:lpstr>Arial</vt:lpstr>
      <vt:lpstr>Calibri</vt:lpstr>
      <vt:lpstr>Wingdings</vt:lpstr>
      <vt:lpstr>Office 主题</vt:lpstr>
      <vt:lpstr>专利侵权判定/分析评议案例 </vt:lpstr>
      <vt:lpstr>PowerPoint 演示文稿</vt:lpstr>
      <vt:lpstr>涉案外观专利</vt:lpstr>
      <vt:lpstr>民事诉讼情况介绍</vt:lpstr>
      <vt:lpstr>侵权认定对比图之一</vt:lpstr>
      <vt:lpstr>侵权认定对比图之二</vt:lpstr>
      <vt:lpstr>被控侵权产品的专利权评价报告</vt:lpstr>
      <vt:lpstr>到底侵权与否？！</vt:lpstr>
      <vt:lpstr>在先判决认定要点</vt:lpstr>
      <vt:lpstr>在后判决认定要点</vt:lpstr>
      <vt:lpstr>写给法官的信</vt:lpstr>
      <vt:lpstr>（2019）最高法民再142号案</vt:lpstr>
      <vt:lpstr>（2020）最高法民再63号判决书</vt:lpstr>
      <vt:lpstr>玄妙神奇的“设计空间”</vt:lpstr>
      <vt:lpstr>基本知识点</vt:lpstr>
      <vt:lpstr>今日开庭案（2023）粤03民初4535号</vt:lpstr>
      <vt:lpstr>今日开庭案（2023）粤03民初4535号</vt:lpstr>
      <vt:lpstr>今日开庭案（2023）粤03民初4535号</vt:lpstr>
      <vt:lpstr>今日开庭案（2023）粤03民初4535号</vt:lpstr>
      <vt:lpstr>最高院第85号指导案例</vt:lpstr>
      <vt:lpstr>《专利侵权判定指南》</vt:lpstr>
      <vt:lpstr>《专利侵权判定指南》</vt:lpstr>
      <vt:lpstr>案情小结</vt:lpstr>
      <vt:lpstr>专利侵权判定/分析评议案例分享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Aron LI</cp:lastModifiedBy>
  <cp:revision>113</cp:revision>
  <dcterms:created xsi:type="dcterms:W3CDTF">2021-03-18T13:33:16Z</dcterms:created>
  <dcterms:modified xsi:type="dcterms:W3CDTF">2023-09-26T10:43:16Z</dcterms:modified>
</cp:coreProperties>
</file>