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381" r:id="rId5"/>
    <p:sldId id="341" r:id="rId6"/>
    <p:sldId id="352" r:id="rId7"/>
    <p:sldId id="353" r:id="rId8"/>
    <p:sldId id="357" r:id="rId9"/>
    <p:sldId id="354" r:id="rId10"/>
    <p:sldId id="342" r:id="rId11"/>
    <p:sldId id="356" r:id="rId12"/>
    <p:sldId id="355" r:id="rId13"/>
    <p:sldId id="368" r:id="rId14"/>
    <p:sldId id="367" r:id="rId15"/>
    <p:sldId id="351" r:id="rId16"/>
    <p:sldId id="369" r:id="rId17"/>
    <p:sldId id="384" r:id="rId18"/>
    <p:sldId id="387" r:id="rId19"/>
    <p:sldId id="388" r:id="rId20"/>
    <p:sldId id="382" r:id="rId21"/>
    <p:sldId id="383" r:id="rId22"/>
    <p:sldId id="385" r:id="rId23"/>
    <p:sldId id="386" r:id="rId24"/>
    <p:sldId id="38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图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模板图-2-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12" y="0"/>
            <a:ext cx="91399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4219-9BE5-45D5-81D0-ED5977E5F8DA}" type="datetimeFigureOut">
              <a:rPr lang="zh-CN" altLang="en-US" smtClean="0"/>
              <a:pPr/>
              <a:t>2023/10/21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64219-9BE5-45D5-81D0-ED5977E5F8DA}" type="datetimeFigureOut">
              <a:rPr lang="zh-CN" altLang="en-US" smtClean="0"/>
              <a:pPr/>
              <a:t>2023/10/21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513C-7074-4C5E-A7EA-CC6065C822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31995;&#21015;&#20108;&#20998;&#20139;&#36741;&#21161;&#25991;&#20214;/Touch-C&#20844;&#35777;&#20070;-&#20840;&#25991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&#26696;&#20363;&#19968;/(2022)&#31908;&#27665;&#32456;2351&#21495;&#21028;&#20915;&#20070;.pdf" TargetMode="External"/><Relationship Id="rId3" Type="http://schemas.openxmlformats.org/officeDocument/2006/relationships/hyperlink" Target="&#26696;&#20363;&#19968;/&#65288;2021&#65289;&#31908;73&#27665;&#21021;701&#21495;&#12304;&#19968;&#23457;&#21028;&#20915;&#20070;&#12305;-&#12304;&#26446;&#26379;&#25104;&#35785;&#28145;&#22323;&#33402;&#21697;&#26696;&#12305;.pdf" TargetMode="External"/><Relationship Id="rId7" Type="http://schemas.openxmlformats.org/officeDocument/2006/relationships/hyperlink" Target="&#26696;&#20363;&#19968;/&#33402;&#21697;&#33268;&#27861;&#23448;-&#21547;&#38468;&#20214;V2.pdf" TargetMode="External"/><Relationship Id="rId2" Type="http://schemas.openxmlformats.org/officeDocument/2006/relationships/hyperlink" Target="&#26696;&#20363;&#19968;/&#22312;&#20808;&#36133;&#35785;-&#27665;&#20107;&#21028;&#20915;&#20070;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&#26696;&#20363;&#19968;/&#34987;&#25511;&#20405;&#26435;&#20135;&#21697;&#30340;&#19987;&#21033;-&#38500;&#28287;&#26426;-&#35780;&#20215;&#25253;&#21578;.pdf" TargetMode="External"/><Relationship Id="rId5" Type="http://schemas.openxmlformats.org/officeDocument/2006/relationships/hyperlink" Target="&#26696;&#20363;&#19968;/&#19968;&#23457;&#38500;&#28287;&#22120;&#31572;&#36777;&#29366;V1.pdf" TargetMode="External"/><Relationship Id="rId4" Type="http://schemas.openxmlformats.org/officeDocument/2006/relationships/hyperlink" Target="&#26696;&#20363;&#19968;/&#20851;&#32852;&#26696;-&#36136;&#35777;&#24847;&#35265;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825352" y="2636911"/>
            <a:ext cx="8067128" cy="132583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中小企业知识产权</a:t>
            </a:r>
            <a:b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侵权纠纷应诉及应对</a:t>
            </a:r>
            <a:br>
              <a:rPr lang="en-US" altLang="zh-CN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331640" y="40918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55576" y="32277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55576" y="3168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25352" y="5373216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2023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年中国知识产权培训中心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（中新广州知识城）实践基地课程培训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2023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年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10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月</a:t>
            </a:r>
            <a:r>
              <a:rPr lang="en-US" altLang="zh-CN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25</a:t>
            </a:r>
            <a:r>
              <a:rPr lang="zh-CN" altLang="en-US" sz="2600" b="1" dirty="0"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日</a:t>
            </a:r>
            <a:endParaRPr lang="en-US" altLang="zh-CN" sz="2600" b="1" dirty="0"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3B9342BC-4C1C-4BF1-A7B2-BD9D036D1B59}"/>
              </a:ext>
            </a:extLst>
          </p:cNvPr>
          <p:cNvSpPr txBox="1"/>
          <p:nvPr/>
        </p:nvSpPr>
        <p:spPr>
          <a:xfrm>
            <a:off x="1763688" y="4038163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“桌上型抽湿机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麦克风”外观侵权案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    --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结合最高院</a:t>
            </a:r>
            <a:r>
              <a:rPr lang="zh-CN" altLang="en-US" sz="2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sz="2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85</a:t>
            </a:r>
            <a:r>
              <a:rPr lang="zh-CN" altLang="en-US" sz="24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号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指导案例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--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在先判决认定要点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E4068F-2CA3-7F8A-6FF5-1232F469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2132856"/>
            <a:ext cx="6334125" cy="2276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0D9D59-D0BA-704B-3751-D75FCECB2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73" y="4306625"/>
            <a:ext cx="63341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4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在后判决认定要点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E6B609-9F5D-86EC-EB18-EF8542FF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2132856"/>
            <a:ext cx="4352925" cy="266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36E459-409D-E763-1541-825105FA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1" y="2370956"/>
            <a:ext cx="44100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5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写给法官的信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68" y="6143644"/>
            <a:ext cx="1000132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10/13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0380B2-CE9F-1123-F473-C8DCD1C3D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20" y="2204864"/>
            <a:ext cx="3877620" cy="44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）最高法民再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142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号案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3827CD-5C96-91BD-950A-1F7F95A8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110988"/>
            <a:ext cx="5372100" cy="361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14E442-9C06-868F-C409-2295CE78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2419350"/>
            <a:ext cx="5353050" cy="2019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1755EB-4D63-BF15-BD22-A392E200A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4432895"/>
            <a:ext cx="5372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9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）最高法民再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63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号判决书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77281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</a:t>
            </a: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66D391-9AF5-72E4-C9D1-10EF93F5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30574"/>
            <a:ext cx="7488405" cy="36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玄妙神奇的“设计空间”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49612-8C11-FB9A-1FFD-24C2C0AF7927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801689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什么是外观设计专利的设计空间？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设计空间大小会变化吗？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设计空间大小谁说了算？</a:t>
            </a: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知产律师的价值在哪里？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3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69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案情小结</a:t>
            </a:r>
            <a:endParaRPr lang="x-none" altLang="en-US" sz="4000" u="sng" dirty="0"/>
          </a:p>
        </p:txBody>
      </p:sp>
      <p:pic>
        <p:nvPicPr>
          <p:cNvPr id="6" name="图片 5" descr="徽标&#10;&#10;描述已自动生成">
            <a:extLst>
              <a:ext uri="{FF2B5EF4-FFF2-40B4-BE49-F238E27FC236}">
                <a16:creationId xmlns:a16="http://schemas.microsoft.com/office/drawing/2014/main" id="{6DE5EBA8-7480-4513-A204-A315108C1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4306D7-232D-ACC8-BB29-2390FE5E0C2B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1556792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一般消费者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整体观察、综合对比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现有设计、惯常设计与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设计空间</a:t>
            </a:r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区别设计特征与功能性设计特征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原告的诉讼策略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86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）粤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民初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4535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/4558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x-none" altLang="en-US" sz="4000" u="sng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7DCB68C-DEEF-082C-5C09-99D43F8E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356" y="1895617"/>
            <a:ext cx="4162860" cy="48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）粤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73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民诉前调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1867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x-none" altLang="en-US" sz="4000" u="sng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4C21DF-631F-1AED-B93E-B1DDA547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1988840"/>
            <a:ext cx="6855737" cy="46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）粤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民初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4535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/4558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x-none" altLang="en-US" sz="4000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7814D0-9B97-AB44-F6D7-F513B950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61" y="1988840"/>
            <a:ext cx="667827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9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685800" y="1484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“桌上型抽湿机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/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麦克风”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外观专利侵权案分享</a:t>
            </a:r>
            <a:endParaRPr kumimoji="0" lang="zh-CN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71600" y="3789040"/>
            <a:ext cx="6400800" cy="17526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分享人：李春荣</a:t>
            </a:r>
            <a:endParaRPr kumimoji="0" lang="en-US" altLang="zh-CN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中国执业律师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专利代理师　香港公证代理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图片 8">
            <a:hlinkClick r:id="rId2" action="ppaction://hlinkfile"/>
            <a:extLst>
              <a:ext uri="{FF2B5EF4-FFF2-40B4-BE49-F238E27FC236}">
                <a16:creationId xmlns:a16="http://schemas.microsoft.com/office/drawing/2014/main" id="{AF0F8710-AFBE-403E-83F3-82D2D67E7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55" y="5646314"/>
            <a:ext cx="1271909" cy="879030"/>
          </a:xfrm>
          <a:prstGeom prst="rect">
            <a:avLst/>
          </a:prstGeom>
        </p:spPr>
      </p:pic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42AB901B-0560-4E69-A024-465E53FA6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1" y="317782"/>
            <a:ext cx="845209" cy="9985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24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）粤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民初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4535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/4558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x-none" altLang="en-US" sz="4000" u="sng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6B926A-E3E9-5792-BBD5-2AF17DCCD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3996444" cy="47297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F0CBD2-6DCF-C5B4-D64B-70420924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2341054"/>
            <a:ext cx="4708318" cy="38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4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最高院第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号指导案例</a:t>
            </a:r>
            <a:endParaRPr lang="x-none" altLang="en-US" sz="4000" u="sng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E253C0-AE15-9C0D-7832-DF07DBC3A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05619"/>
            <a:ext cx="5401037" cy="45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56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专利侵权判定指南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x-none" altLang="en-US" sz="4000" u="sng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9273C4C-D54D-82A7-6CA7-35F40FCBF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48" y="1934171"/>
            <a:ext cx="4921503" cy="48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9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专利侵权判定指南</a:t>
            </a:r>
            <a:r>
              <a:rPr lang="en-US" altLang="zh-CN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x-none" altLang="en-US" sz="4000" u="sng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46C3AA-0788-45A0-F78B-69CC8E2A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789137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825352" y="2636911"/>
            <a:ext cx="8067128" cy="132583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专利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侵权判定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分析评议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案例分享</a:t>
            </a:r>
            <a:br>
              <a:rPr lang="en-US" altLang="zh-CN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331640" y="40918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55576" y="32277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55576" y="3168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FE805A0-AA61-AE32-8325-9FAD12FC2D73}"/>
              </a:ext>
            </a:extLst>
          </p:cNvPr>
          <p:cNvSpPr txBox="1"/>
          <p:nvPr/>
        </p:nvSpPr>
        <p:spPr>
          <a:xfrm>
            <a:off x="2123728" y="3429000"/>
            <a:ext cx="66967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谢谢大家！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欢迎关注“李子说理”！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56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分享知识点</a:t>
            </a:r>
            <a:endParaRPr lang="x-none" altLang="en-US" sz="4000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9EE704-BC08-37F7-8E2F-7B2BF08F074B}"/>
              </a:ext>
            </a:extLst>
          </p:cNvPr>
          <p:cNvSpPr txBox="1">
            <a:spLocks noChangeArrowheads="1"/>
          </p:cNvSpPr>
          <p:nvPr/>
        </p:nvSpPr>
        <p:spPr>
          <a:xfrm>
            <a:off x="1979712" y="1196752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     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中国的知识产权制度（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IP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知识产权分类与侵权行为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知识产权诉讼的几个特点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中小企业外观专利侵权现状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侵权纠纷应诉方法与对策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相关案例解读（两个案例）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09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涉案外观专利</a:t>
            </a:r>
            <a:endParaRPr lang="x-none" altLang="en-US" sz="4000" u="sng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AE2455-3718-B3CE-4D86-8D568274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51" y="2132856"/>
            <a:ext cx="3731498" cy="44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1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民事诉讼情况介绍</a:t>
            </a:r>
            <a:endParaRPr lang="x-none" altLang="en-US" sz="4000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3BC63B-386E-492F-9540-C75CBE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1182688" y="2132856"/>
            <a:ext cx="77724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广东省外在先判决（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2021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）闽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02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民初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1032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号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广东省内在后判决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（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2021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）粤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03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民初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3150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hlinkClick r:id="rId3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结论相反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的两份判决书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关联案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质证意见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2021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）粤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民初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701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关联案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file"/>
              </a:rPr>
              <a:t>答辩状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2021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）粤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民初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701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6" action="ppaction://hlinkfile"/>
              </a:rPr>
              <a:t>被控侵权产品的专利权评价报告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省高院二审法官纠结中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file"/>
              </a:rPr>
              <a:t>写给法官的一封信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望眼欲穿的终审判决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--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2022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）粤民终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2351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file"/>
              </a:rPr>
              <a:t>号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HK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en-US" altLang="zh-CN" sz="2000" dirty="0">
              <a:latin typeface="標楷體" pitchFamily="65" charset="-128"/>
              <a:ea typeface="標楷體" pitchFamily="65" charset="-128"/>
            </a:endParaRPr>
          </a:p>
          <a:p>
            <a:endParaRPr lang="en-US" altLang="zh-CN" dirty="0">
              <a:latin typeface="標楷體" pitchFamily="65" charset="-128"/>
              <a:ea typeface="標楷體" pitchFamily="65" charset="-128"/>
            </a:endParaRPr>
          </a:p>
          <a:p>
            <a:endParaRPr lang="zh-HK" altLang="en-US" dirty="0">
              <a:latin typeface="標楷體" pitchFamily="65" charset="-128"/>
              <a:ea typeface="標楷體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26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侵权认定对比图之一</a:t>
            </a:r>
            <a:endParaRPr lang="x-none" altLang="en-US" sz="4000" u="sng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C1DD9CB-1386-2376-5632-2FE238B16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92238"/>
            <a:ext cx="3096344" cy="45908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EFD992C-E695-D218-6DAB-60A8A57A9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66455"/>
            <a:ext cx="2911971" cy="44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侵权认定对比图之二</a:t>
            </a:r>
            <a:endParaRPr lang="x-none" altLang="en-US" sz="4000" u="sng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19F564-1B5A-7D9F-62A6-646F2582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132856"/>
            <a:ext cx="5676900" cy="2171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B58953-DF1C-5606-7C45-CF80859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131176"/>
            <a:ext cx="57435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被控侵权产品的专利权评价报告</a:t>
            </a:r>
            <a:endParaRPr lang="x-none" altLang="en-US" sz="4000" u="sng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CAA95D-5F4E-C97D-1D85-0CF5DF09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76" y="2124138"/>
            <a:ext cx="3921203" cy="40195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DD013B-32F5-DC8D-0FA4-2408D45FF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23" y="2124137"/>
            <a:ext cx="3390845" cy="45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1E35A01B-AB20-4CAB-A03C-0CC20FD6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u="sng" dirty="0">
                <a:latin typeface="楷体" panose="02010609060101010101" pitchFamily="49" charset="-122"/>
                <a:ea typeface="楷体" panose="02010609060101010101" pitchFamily="49" charset="-122"/>
              </a:rPr>
              <a:t>到底侵权与否？！</a:t>
            </a:r>
            <a:endParaRPr lang="x-none" altLang="en-US" sz="4000" u="sng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19F564-1B5A-7D9F-62A6-646F2582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679"/>
            <a:ext cx="4227859" cy="16173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B58953-DF1C-5606-7C45-CF80859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59" y="2125526"/>
            <a:ext cx="3684928" cy="1735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053FEB-82DC-3D44-EF74-855D4FB3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720" y="3705358"/>
            <a:ext cx="2286000" cy="28384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254AC1-7C44-8BB3-FC80-C156D3C9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694" y="3771393"/>
            <a:ext cx="1781175" cy="2543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5A4E74-CAAE-04EF-104F-B5025E108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440" y="3793077"/>
            <a:ext cx="1499912" cy="26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431</Words>
  <Application>Microsoft Office PowerPoint</Application>
  <PresentationFormat>全屏显示(4:3)</PresentationFormat>
  <Paragraphs>91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標楷體</vt:lpstr>
      <vt:lpstr>华文隶书</vt:lpstr>
      <vt:lpstr>KaiTi</vt:lpstr>
      <vt:lpstr>KaiTi</vt:lpstr>
      <vt:lpstr>隶书</vt:lpstr>
      <vt:lpstr>Arial</vt:lpstr>
      <vt:lpstr>Calibri</vt:lpstr>
      <vt:lpstr>Wingdings</vt:lpstr>
      <vt:lpstr>Office 主题</vt:lpstr>
      <vt:lpstr>中小企业知识产权 侵权纠纷应诉及应对 </vt:lpstr>
      <vt:lpstr>PowerPoint 演示文稿</vt:lpstr>
      <vt:lpstr>分享知识点</vt:lpstr>
      <vt:lpstr>涉案外观专利</vt:lpstr>
      <vt:lpstr>民事诉讼情况介绍</vt:lpstr>
      <vt:lpstr>侵权认定对比图之一</vt:lpstr>
      <vt:lpstr>侵权认定对比图之二</vt:lpstr>
      <vt:lpstr>被控侵权产品的专利权评价报告</vt:lpstr>
      <vt:lpstr>到底侵权与否？！</vt:lpstr>
      <vt:lpstr>在先判决认定要点</vt:lpstr>
      <vt:lpstr>在后判决认定要点</vt:lpstr>
      <vt:lpstr>写给法官的信</vt:lpstr>
      <vt:lpstr>（2019）最高法民再142号案</vt:lpstr>
      <vt:lpstr>（2020）最高法民再63号判决书</vt:lpstr>
      <vt:lpstr>玄妙神奇的“设计空间”</vt:lpstr>
      <vt:lpstr>案情小结</vt:lpstr>
      <vt:lpstr>（2023）粤03民初4535号/4558号</vt:lpstr>
      <vt:lpstr>（2023）粤73民诉前调1867号</vt:lpstr>
      <vt:lpstr>（2023）粤03民初4535号/4558号</vt:lpstr>
      <vt:lpstr>（2023）粤03民初4535号/4558号</vt:lpstr>
      <vt:lpstr>最高院第85号指导案例</vt:lpstr>
      <vt:lpstr>《专利侵权判定指南》</vt:lpstr>
      <vt:lpstr>《专利侵权判定指南》</vt:lpstr>
      <vt:lpstr>专利侵权判定/分析评议案例分享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Aron LI</cp:lastModifiedBy>
  <cp:revision>120</cp:revision>
  <dcterms:created xsi:type="dcterms:W3CDTF">2021-03-18T13:33:16Z</dcterms:created>
  <dcterms:modified xsi:type="dcterms:W3CDTF">2023-10-21T04:54:06Z</dcterms:modified>
</cp:coreProperties>
</file>