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9" r:id="rId3"/>
    <p:sldId id="340" r:id="rId4"/>
    <p:sldId id="393" r:id="rId5"/>
    <p:sldId id="394" r:id="rId6"/>
    <p:sldId id="396" r:id="rId7"/>
    <p:sldId id="397" r:id="rId8"/>
    <p:sldId id="392" r:id="rId9"/>
    <p:sldId id="381" r:id="rId10"/>
    <p:sldId id="341" r:id="rId11"/>
    <p:sldId id="390" r:id="rId12"/>
    <p:sldId id="391" r:id="rId13"/>
    <p:sldId id="385" r:id="rId14"/>
    <p:sldId id="384" r:id="rId15"/>
    <p:sldId id="382" r:id="rId16"/>
    <p:sldId id="387" r:id="rId17"/>
    <p:sldId id="388" r:id="rId18"/>
    <p:sldId id="389" r:id="rId19"/>
    <p:sldId id="380"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PPT模板图.jpg"/>
          <p:cNvPicPr>
            <a:picLocks noChangeAspect="1"/>
          </p:cNvPicPr>
          <p:nvPr userDrawn="1"/>
        </p:nvPicPr>
        <p:blipFill>
          <a:blip r:embed="rId2" cstate="print"/>
          <a:stretch>
            <a:fillRect/>
          </a:stretch>
        </p:blipFill>
        <p:spPr>
          <a:xfrm>
            <a:off x="2012" y="0"/>
            <a:ext cx="9139975" cy="6858000"/>
          </a:xfrm>
          <a:prstGeom prst="rect">
            <a:avLst/>
          </a:prstGeom>
        </p:spPr>
      </p:pic>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764219-9BE5-45D5-81D0-ED5977E5F8DA}" type="datetimeFigureOut">
              <a:rPr lang="zh-CN" altLang="en-US" smtClean="0"/>
              <a:pPr/>
              <a:t>2024/5/28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F1513C-7074-4C5E-A7EA-CC6065C82280}"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descr="PPT模板图-2-1.jpg"/>
          <p:cNvPicPr>
            <a:picLocks noChangeAspect="1"/>
          </p:cNvPicPr>
          <p:nvPr userDrawn="1"/>
        </p:nvPicPr>
        <p:blipFill>
          <a:blip r:embed="rId2" cstate="print"/>
          <a:stretch>
            <a:fillRect/>
          </a:stretch>
        </p:blipFill>
        <p:spPr>
          <a:xfrm>
            <a:off x="2012" y="0"/>
            <a:ext cx="9139975" cy="6858000"/>
          </a:xfrm>
          <a:prstGeom prst="rect">
            <a:avLst/>
          </a:prstGeom>
        </p:spPr>
      </p:pic>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764219-9BE5-45D5-81D0-ED5977E5F8DA}" type="datetimeFigureOut">
              <a:rPr lang="zh-CN" altLang="en-US" smtClean="0"/>
              <a:pPr/>
              <a:t>2024/5/28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4F1513C-7074-4C5E-A7EA-CC6065C82280}"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descr="PPT模板图-2-3.jpg"/>
          <p:cNvPicPr>
            <a:picLocks noChangeAspect="1"/>
          </p:cNvPicPr>
          <p:nvPr userDrawn="1"/>
        </p:nvPicPr>
        <p:blipFill>
          <a:blip r:embed="rId2" cstate="print"/>
          <a:stretch>
            <a:fillRect/>
          </a:stretch>
        </p:blipFill>
        <p:spPr>
          <a:xfrm>
            <a:off x="2012" y="0"/>
            <a:ext cx="9139975" cy="6858000"/>
          </a:xfrm>
          <a:prstGeom prst="rect">
            <a:avLst/>
          </a:prstGeom>
        </p:spPr>
      </p:pic>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764219-9BE5-45D5-81D0-ED5977E5F8DA}" type="datetimeFigureOut">
              <a:rPr lang="zh-CN" altLang="en-US" smtClean="0"/>
              <a:pPr/>
              <a:t>2024/5/28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4F1513C-7074-4C5E-A7EA-CC6065C82280}"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descr="PPT模板图-2-2.jpg"/>
          <p:cNvPicPr>
            <a:picLocks noChangeAspect="1"/>
          </p:cNvPicPr>
          <p:nvPr userDrawn="1"/>
        </p:nvPicPr>
        <p:blipFill>
          <a:blip r:embed="rId2" cstate="print"/>
          <a:stretch>
            <a:fillRect/>
          </a:stretch>
        </p:blipFill>
        <p:spPr>
          <a:xfrm>
            <a:off x="2012" y="0"/>
            <a:ext cx="9139975" cy="6858000"/>
          </a:xfrm>
          <a:prstGeom prst="rect">
            <a:avLst/>
          </a:prstGeom>
        </p:spPr>
      </p:pic>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764219-9BE5-45D5-81D0-ED5977E5F8DA}" type="datetimeFigureOut">
              <a:rPr lang="zh-CN" altLang="en-US" smtClean="0"/>
              <a:pPr/>
              <a:t>2024/5/28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4F1513C-7074-4C5E-A7EA-CC6065C82280}"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6" name="图片 5" descr="PPT模板图-2-4.jpg"/>
          <p:cNvPicPr>
            <a:picLocks noChangeAspect="1"/>
          </p:cNvPicPr>
          <p:nvPr userDrawn="1"/>
        </p:nvPicPr>
        <p:blipFill>
          <a:blip r:embed="rId2" cstate="print"/>
          <a:stretch>
            <a:fillRect/>
          </a:stretch>
        </p:blipFill>
        <p:spPr>
          <a:xfrm>
            <a:off x="2012" y="0"/>
            <a:ext cx="9139975" cy="6858000"/>
          </a:xfrm>
          <a:prstGeom prst="rect">
            <a:avLst/>
          </a:prstGeom>
        </p:spPr>
      </p:pic>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764219-9BE5-45D5-81D0-ED5977E5F8DA}" type="datetimeFigureOut">
              <a:rPr lang="zh-CN" altLang="en-US" smtClean="0"/>
              <a:pPr/>
              <a:t>2024/5/28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4F1513C-7074-4C5E-A7EA-CC6065C82280}"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6" name="图片 5" descr="PPT模板图-2-5.jpg"/>
          <p:cNvPicPr>
            <a:picLocks noChangeAspect="1"/>
          </p:cNvPicPr>
          <p:nvPr userDrawn="1"/>
        </p:nvPicPr>
        <p:blipFill>
          <a:blip r:embed="rId2" cstate="print"/>
          <a:stretch>
            <a:fillRect/>
          </a:stretch>
        </p:blipFill>
        <p:spPr>
          <a:xfrm>
            <a:off x="2012" y="0"/>
            <a:ext cx="9139975" cy="6858000"/>
          </a:xfrm>
          <a:prstGeom prst="rect">
            <a:avLst/>
          </a:prstGeom>
        </p:spPr>
      </p:pic>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764219-9BE5-45D5-81D0-ED5977E5F8DA}" type="datetimeFigureOut">
              <a:rPr lang="zh-CN" altLang="en-US" smtClean="0"/>
              <a:pPr/>
              <a:t>2024/5/28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4F1513C-7074-4C5E-A7EA-CC6065C82280}"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6" name="图片 5" descr="PPT模板图-2-6.jpg"/>
          <p:cNvPicPr>
            <a:picLocks noChangeAspect="1"/>
          </p:cNvPicPr>
          <p:nvPr userDrawn="1"/>
        </p:nvPicPr>
        <p:blipFill>
          <a:blip r:embed="rId2" cstate="print"/>
          <a:stretch>
            <a:fillRect/>
          </a:stretch>
        </p:blipFill>
        <p:spPr>
          <a:xfrm>
            <a:off x="2012" y="0"/>
            <a:ext cx="9139975" cy="6858000"/>
          </a:xfrm>
          <a:prstGeom prst="rect">
            <a:avLst/>
          </a:prstGeom>
        </p:spPr>
      </p:pic>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764219-9BE5-45D5-81D0-ED5977E5F8DA}" type="datetimeFigureOut">
              <a:rPr lang="zh-CN" altLang="en-US" smtClean="0"/>
              <a:pPr/>
              <a:t>2024/5/28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4F1513C-7074-4C5E-A7EA-CC6065C82280}"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64219-9BE5-45D5-81D0-ED5977E5F8DA}" type="datetimeFigureOut">
              <a:rPr lang="zh-CN" altLang="en-US" smtClean="0"/>
              <a:pPr/>
              <a:t>2024/5/28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1513C-7074-4C5E-A7EA-CC6065C8228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65288;2022&#65289;&#26368;&#39640;&#27861;&#30693;&#34892;&#32456;469&#21495;.pdf" TargetMode="External"/><Relationship Id="rId2" Type="http://schemas.openxmlformats.org/officeDocument/2006/relationships/hyperlink" Target="&#65288;2020&#65289;&#20140;73&#34892;&#21021;14875&#21495;-&#21028;&#20915;&#20070;.pdf"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2019&#24180;&#19987;&#21033;&#22797;&#23457;&#26080;&#25928;&#21313;&#22823;&#26696;&#20214;&#35780;&#26512;.pdf"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29702;&#22823;&#29366;&#30475;&#20122;&#39532;&#36874;-&#19978;&#28023;&#31449;.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20248;&#31168;&#23398;&#26415;&#35770;&#25991;%20_%20&#19987;&#21033;&#30830;&#26435;&#31243;&#24207;&#20013;&#32593;&#32476;&#35777;&#25454;&#30340;&#35748;&#23450;.pdf"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YouTube&#35777;&#25454;&#25991;&#31456;.pdf"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38024;&#23545;&#20114;&#32852;&#32593;&#26723;&#26696;&#39302;&#30340;&#21028;&#20915;.pdf" TargetMode="External"/><Relationship Id="rId2" Type="http://schemas.openxmlformats.org/officeDocument/2006/relationships/hyperlink" Target="&#38024;&#23545;&#20114;&#32852;&#32593;&#26723;&#26696;&#39302;&#30340;&#21453;&#39539;.pdf"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31995;&#21015;&#20108;&#20998;&#20139;&#36741;&#21161;&#25991;&#20214;/Touch-C&#20844;&#35777;&#20070;-&#20840;&#25991;.pdf"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标题 1"/>
          <p:cNvSpPr>
            <a:spLocks noGrp="1"/>
          </p:cNvSpPr>
          <p:nvPr>
            <p:ph type="ctrTitle"/>
          </p:nvPr>
        </p:nvSpPr>
        <p:spPr>
          <a:xfrm>
            <a:off x="395536" y="2636911"/>
            <a:ext cx="8496944" cy="1325837"/>
          </a:xfrm>
        </p:spPr>
        <p:txBody>
          <a:bodyPr>
            <a:normAutofit fontScale="90000"/>
          </a:bodyPr>
          <a:lstStyle/>
          <a:p>
            <a:r>
              <a:rPr lang="en-US" altLang="zh-CN"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IP</a:t>
            </a:r>
            <a:r>
              <a:rPr lang="zh-CN" altLang="en-US"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域外网络证据的</a:t>
            </a:r>
            <a:r>
              <a:rPr lang="zh-CN" altLang="en-US"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质证</a:t>
            </a:r>
            <a:r>
              <a:rPr lang="zh-CN" altLang="en-US"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举证</a:t>
            </a:r>
            <a:r>
              <a:rPr lang="zh-CN" altLang="en-US"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和</a:t>
            </a:r>
            <a:r>
              <a:rPr lang="zh-CN" altLang="en-US" dirty="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取证</a:t>
            </a:r>
            <a:br>
              <a:rPr lang="en-US" altLang="zh-CN" sz="33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br>
            <a:r>
              <a:rPr lang="en-US" altLang="zh-CN" sz="33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3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以互联网平台为切入点</a:t>
            </a:r>
            <a:r>
              <a:rPr lang="en-US" altLang="zh-CN" sz="33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zh-CN" altLang="en-US"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5" name="副标题 2"/>
          <p:cNvSpPr txBox="1">
            <a:spLocks/>
          </p:cNvSpPr>
          <p:nvPr/>
        </p:nvSpPr>
        <p:spPr>
          <a:xfrm>
            <a:off x="1331640" y="4091831"/>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zh-CN" altLang="en-US" sz="3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标题 1"/>
          <p:cNvSpPr txBox="1">
            <a:spLocks/>
          </p:cNvSpPr>
          <p:nvPr/>
        </p:nvSpPr>
        <p:spPr>
          <a:xfrm>
            <a:off x="755576" y="322773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4400" b="0" i="0" u="none" strike="noStrike" kern="1200" cap="none" spc="0" normalizeH="0" baseline="0" noProof="0">
              <a:ln>
                <a:noFill/>
              </a:ln>
              <a:solidFill>
                <a:schemeClr val="tx1"/>
              </a:solidFill>
              <a:effectLst/>
              <a:uLnTx/>
              <a:uFillTx/>
              <a:latin typeface="+mj-lt"/>
              <a:ea typeface="+mj-ea"/>
              <a:cs typeface="+mj-cs"/>
            </a:endParaRPr>
          </a:p>
        </p:txBody>
      </p:sp>
      <p:sp>
        <p:nvSpPr>
          <p:cNvPr id="7" name="标题 1"/>
          <p:cNvSpPr txBox="1">
            <a:spLocks/>
          </p:cNvSpPr>
          <p:nvPr/>
        </p:nvSpPr>
        <p:spPr>
          <a:xfrm>
            <a:off x="755576" y="316805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4400" b="0" i="0" u="none" strike="noStrike" kern="1200" cap="none" spc="0" normalizeH="0" baseline="0" noProof="0">
              <a:ln>
                <a:noFill/>
              </a:ln>
              <a:solidFill>
                <a:schemeClr val="tx1"/>
              </a:solidFill>
              <a:effectLst/>
              <a:uLnTx/>
              <a:uFillTx/>
              <a:latin typeface="+mj-lt"/>
              <a:ea typeface="+mj-ea"/>
              <a:cs typeface="+mj-cs"/>
            </a:endParaRPr>
          </a:p>
        </p:txBody>
      </p:sp>
      <p:sp>
        <p:nvSpPr>
          <p:cNvPr id="10" name="文本框 5">
            <a:extLst>
              <a:ext uri="{FF2B5EF4-FFF2-40B4-BE49-F238E27FC236}">
                <a16:creationId xmlns:a16="http://schemas.microsoft.com/office/drawing/2014/main" id="{3B9342BC-4C1C-4BF1-A7B2-BD9D036D1B59}"/>
              </a:ext>
            </a:extLst>
          </p:cNvPr>
          <p:cNvSpPr txBox="1"/>
          <p:nvPr/>
        </p:nvSpPr>
        <p:spPr>
          <a:xfrm>
            <a:off x="1475656" y="3796585"/>
            <a:ext cx="6768752" cy="2800767"/>
          </a:xfrm>
          <a:prstGeom prst="rect">
            <a:avLst/>
          </a:prstGeom>
          <a:noFill/>
        </p:spPr>
        <p:txBody>
          <a:bodyPr wrap="square" rtlCol="0">
            <a:spAutoFit/>
          </a:bodyPr>
          <a:lstStyle/>
          <a:p>
            <a:pPr algn="ctr"/>
            <a:endParaRPr lang="en-US" altLang="zh-CN" sz="3600" dirty="0">
              <a:latin typeface="隶书" panose="02010509060101010101" pitchFamily="49" charset="-122"/>
              <a:ea typeface="隶书" panose="02010509060101010101" pitchFamily="49" charset="-122"/>
            </a:endParaRPr>
          </a:p>
          <a:p>
            <a:pPr algn="ctr"/>
            <a:r>
              <a:rPr lang="zh-CN" altLang="en-US" sz="3600" dirty="0">
                <a:latin typeface="隶书" panose="02010509060101010101" pitchFamily="49" charset="-122"/>
                <a:ea typeface="隶书" panose="02010509060101010101" pitchFamily="49" charset="-122"/>
              </a:rPr>
              <a:t>“首席知识产权官”第四期培训</a:t>
            </a:r>
            <a:endParaRPr lang="en-US" altLang="zh-CN" sz="3600" dirty="0">
              <a:latin typeface="隶书" panose="02010509060101010101" pitchFamily="49" charset="-122"/>
              <a:ea typeface="隶书" panose="02010509060101010101" pitchFamily="49" charset="-122"/>
            </a:endParaRPr>
          </a:p>
          <a:p>
            <a:pPr algn="ctr"/>
            <a:r>
              <a:rPr lang="en-US" altLang="zh-CN" sz="2400" dirty="0">
                <a:latin typeface="隶书" panose="02010509060101010101" pitchFamily="49" charset="-122"/>
                <a:ea typeface="隶书" panose="02010509060101010101" pitchFamily="49" charset="-122"/>
              </a:rPr>
              <a:t>2024</a:t>
            </a:r>
            <a:r>
              <a:rPr lang="zh-CN" altLang="en-US" sz="2400" dirty="0">
                <a:latin typeface="隶书" panose="02010509060101010101" pitchFamily="49" charset="-122"/>
                <a:ea typeface="隶书" panose="02010509060101010101" pitchFamily="49" charset="-122"/>
              </a:rPr>
              <a:t>年</a:t>
            </a:r>
            <a:r>
              <a:rPr lang="en-US" altLang="zh-CN" sz="2400" dirty="0">
                <a:latin typeface="隶书" panose="02010509060101010101" pitchFamily="49" charset="-122"/>
                <a:ea typeface="隶书" panose="02010509060101010101" pitchFamily="49" charset="-122"/>
              </a:rPr>
              <a:t>5</a:t>
            </a:r>
            <a:r>
              <a:rPr lang="zh-CN" altLang="en-US" sz="2400" dirty="0">
                <a:latin typeface="隶书" panose="02010509060101010101" pitchFamily="49" charset="-122"/>
                <a:ea typeface="隶书" panose="02010509060101010101" pitchFamily="49" charset="-122"/>
              </a:rPr>
              <a:t>月</a:t>
            </a:r>
            <a:r>
              <a:rPr lang="en-US" altLang="zh-CN" sz="2400" dirty="0">
                <a:latin typeface="隶书" panose="02010509060101010101" pitchFamily="49" charset="-122"/>
                <a:ea typeface="隶书" panose="02010509060101010101" pitchFamily="49" charset="-122"/>
              </a:rPr>
              <a:t>31</a:t>
            </a:r>
            <a:r>
              <a:rPr lang="zh-CN" altLang="en-US" sz="2400" dirty="0">
                <a:latin typeface="隶书" panose="02010509060101010101" pitchFamily="49" charset="-122"/>
                <a:ea typeface="隶书" panose="02010509060101010101" pitchFamily="49" charset="-122"/>
              </a:rPr>
              <a:t>日（星期五）</a:t>
            </a:r>
            <a:endParaRPr lang="en-US" altLang="zh-CN" sz="2400" dirty="0">
              <a:latin typeface="隶书" panose="02010509060101010101" pitchFamily="49" charset="-122"/>
              <a:ea typeface="隶书" panose="02010509060101010101" pitchFamily="49" charset="-122"/>
            </a:endParaRPr>
          </a:p>
          <a:p>
            <a:pPr algn="ctr"/>
            <a:r>
              <a:rPr lang="zh-CN" altLang="en-US" sz="2000" dirty="0">
                <a:latin typeface="隶书" panose="02010509060101010101" pitchFamily="49" charset="-122"/>
                <a:ea typeface="隶书" panose="02010509060101010101" pitchFamily="49" charset="-122"/>
              </a:rPr>
              <a:t>主办单位：佛山市市场监督管理局（知识产权局）</a:t>
            </a:r>
            <a:endParaRPr lang="en-US" altLang="zh-CN" sz="2000" dirty="0">
              <a:latin typeface="隶书" panose="02010509060101010101" pitchFamily="49" charset="-122"/>
              <a:ea typeface="隶书" panose="02010509060101010101" pitchFamily="49" charset="-122"/>
            </a:endParaRPr>
          </a:p>
          <a:p>
            <a:pPr algn="ctr"/>
            <a:r>
              <a:rPr lang="zh-CN" altLang="en-US" sz="2000" dirty="0">
                <a:latin typeface="隶书" panose="02010509060101010101" pitchFamily="49" charset="-122"/>
                <a:ea typeface="隶书" panose="02010509060101010101" pitchFamily="49" charset="-122"/>
              </a:rPr>
              <a:t>中国知识产权培训中心</a:t>
            </a:r>
            <a:endParaRPr lang="en-US" altLang="zh-CN" sz="2000" dirty="0">
              <a:latin typeface="隶书" panose="02010509060101010101" pitchFamily="49" charset="-122"/>
              <a:ea typeface="隶书" panose="02010509060101010101" pitchFamily="49" charset="-122"/>
            </a:endParaRPr>
          </a:p>
          <a:p>
            <a:pPr algn="ctr"/>
            <a:r>
              <a:rPr lang="zh-CN" altLang="en-US" sz="2000" dirty="0">
                <a:latin typeface="隶书" panose="02010509060101010101" pitchFamily="49" charset="-122"/>
                <a:ea typeface="隶书" panose="02010509060101010101" pitchFamily="49" charset="-122"/>
              </a:rPr>
              <a:t>承办单位：中国知识产权培训中心（广东佛山）实践基地</a:t>
            </a:r>
            <a:endParaRPr lang="en-US" altLang="zh-CN" sz="2000" dirty="0">
              <a:latin typeface="隶书" panose="02010509060101010101" pitchFamily="49" charset="-122"/>
              <a:ea typeface="隶书" panose="02010509060101010101" pitchFamily="49" charset="-122"/>
            </a:endParaRPr>
          </a:p>
          <a:p>
            <a:pPr algn="ctr"/>
            <a:endParaRPr lang="en-US" altLang="zh-CN" sz="2000" dirty="0">
              <a:latin typeface="隶书" panose="02010509060101010101" pitchFamily="49" charset="-122"/>
              <a:ea typeface="隶书" panose="020105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1E35A01B-AB20-4CAB-A03C-0CC20FD6DFB7}"/>
              </a:ext>
            </a:extLst>
          </p:cNvPr>
          <p:cNvSpPr>
            <a:spLocks noGrp="1"/>
          </p:cNvSpPr>
          <p:nvPr>
            <p:ph type="title"/>
          </p:nvPr>
        </p:nvSpPr>
        <p:spPr>
          <a:xfrm>
            <a:off x="457200" y="1268760"/>
            <a:ext cx="8229600" cy="1143000"/>
          </a:xfrm>
        </p:spPr>
        <p:txBody>
          <a:bodyPr>
            <a:normAutofit/>
          </a:bodyPr>
          <a:lstStyle/>
          <a:p>
            <a:r>
              <a:rPr lang="zh-CN" altLang="en-US" sz="4000" u="sng" dirty="0">
                <a:latin typeface="楷体" panose="02010609060101010101" pitchFamily="49" charset="-122"/>
                <a:ea typeface="楷体" panose="02010609060101010101" pitchFamily="49" charset="-122"/>
              </a:rPr>
              <a:t>互联网证据的特点</a:t>
            </a:r>
            <a:endParaRPr lang="x-none" altLang="en-US" sz="4000" u="sng" dirty="0"/>
          </a:p>
        </p:txBody>
      </p:sp>
      <p:sp>
        <p:nvSpPr>
          <p:cNvPr id="4" name="Content Placeholder 2">
            <a:extLst>
              <a:ext uri="{FF2B5EF4-FFF2-40B4-BE49-F238E27FC236}">
                <a16:creationId xmlns:a16="http://schemas.microsoft.com/office/drawing/2014/main" id="{423BC63B-386E-492F-9540-C75CBE0E4398}"/>
              </a:ext>
            </a:extLst>
          </p:cNvPr>
          <p:cNvSpPr txBox="1">
            <a:spLocks noChangeArrowheads="1"/>
          </p:cNvSpPr>
          <p:nvPr/>
        </p:nvSpPr>
        <p:spPr>
          <a:xfrm>
            <a:off x="1182688" y="1844824"/>
            <a:ext cx="7772400" cy="42484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CN" dirty="0"/>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脆弱性（天然的易删改性）</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间接性（无法直接认定公开性）</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solidFill>
                  <a:srgbClr val="FF0000"/>
                </a:solidFill>
                <a:latin typeface="楷体" panose="02010609060101010101" pitchFamily="49" charset="-122"/>
                <a:ea typeface="楷体" panose="02010609060101010101" pitchFamily="49" charset="-122"/>
              </a:rPr>
              <a:t>“申请日以前”</a:t>
            </a:r>
            <a:r>
              <a:rPr lang="en-US" altLang="zh-CN" sz="2800" dirty="0">
                <a:solidFill>
                  <a:srgbClr val="FF0000"/>
                </a:solidFill>
                <a:latin typeface="楷体" panose="02010609060101010101" pitchFamily="49" charset="-122"/>
                <a:ea typeface="楷体" panose="02010609060101010101" pitchFamily="49" charset="-122"/>
              </a:rPr>
              <a:t>+</a:t>
            </a:r>
            <a:r>
              <a:rPr lang="zh-CN" altLang="en-US" sz="2800" dirty="0">
                <a:solidFill>
                  <a:srgbClr val="FF0000"/>
                </a:solidFill>
                <a:latin typeface="楷体" panose="02010609060101010101" pitchFamily="49" charset="-122"/>
                <a:ea typeface="楷体" panose="02010609060101010101" pitchFamily="49" charset="-122"/>
              </a:rPr>
              <a:t>“在国内外为公众所知”</a:t>
            </a:r>
            <a:endParaRPr lang="en-US" altLang="zh-CN" sz="2800" dirty="0">
              <a:solidFill>
                <a:srgbClr val="FF0000"/>
              </a:solidFill>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证据变动的留痕性和特定情况下的不易毁灭性</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影响真实性、公开性和公开时间的因素复杂性</a:t>
            </a:r>
            <a:endParaRPr lang="en-US" altLang="zh-CN" sz="2800" dirty="0">
              <a:latin typeface="楷体" panose="02010609060101010101" pitchFamily="49" charset="-122"/>
              <a:ea typeface="楷体" panose="02010609060101010101" pitchFamily="49" charset="-122"/>
            </a:endParaRPr>
          </a:p>
          <a:p>
            <a:pPr marL="0" indent="0">
              <a:buNone/>
            </a:pPr>
            <a:r>
              <a:rPr lang="en-US" altLang="zh-CN" sz="2800" dirty="0">
                <a:latin typeface="楷体" panose="02010609060101010101" pitchFamily="49" charset="-122"/>
                <a:ea typeface="楷体" panose="02010609060101010101" pitchFamily="49" charset="-122"/>
              </a:rPr>
              <a:t>==》</a:t>
            </a:r>
            <a:r>
              <a:rPr lang="zh-CN" altLang="en-US" sz="2800" dirty="0">
                <a:solidFill>
                  <a:srgbClr val="FF0000"/>
                </a:solidFill>
                <a:latin typeface="楷体" panose="02010609060101010101" pitchFamily="49" charset="-122"/>
                <a:ea typeface="楷体" panose="02010609060101010101" pitchFamily="49" charset="-122"/>
              </a:rPr>
              <a:t>网络证据认定的重点和难点</a:t>
            </a:r>
            <a:endParaRPr lang="en-US" altLang="zh-CN" sz="2800" dirty="0">
              <a:solidFill>
                <a:srgbClr val="FF0000"/>
              </a:solidFill>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内容是否真实、有无经过修改、有无公开时间、证据持有人的情况、公开时间与内容是否对应</a:t>
            </a:r>
            <a:r>
              <a:rPr lang="en-US" altLang="zh-CN" sz="2400" dirty="0">
                <a:latin typeface="楷体" panose="02010609060101010101" pitchFamily="49" charset="-122"/>
                <a:ea typeface="楷体" panose="02010609060101010101" pitchFamily="49" charset="-122"/>
              </a:rPr>
              <a:t>…</a:t>
            </a:r>
          </a:p>
          <a:p>
            <a:pPr>
              <a:buFont typeface="Wingdings" panose="05000000000000000000" pitchFamily="2" charset="2"/>
              <a:buChar char="Ø"/>
            </a:pPr>
            <a:endParaRPr lang="en-US" altLang="zh-CN" sz="2800" dirty="0">
              <a:latin typeface="楷体" panose="02010609060101010101" pitchFamily="49" charset="-122"/>
              <a:ea typeface="楷体" panose="02010609060101010101" pitchFamily="49" charset="-122"/>
            </a:endParaRPr>
          </a:p>
          <a:p>
            <a:pPr marL="0" indent="0">
              <a:buNone/>
            </a:pP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sz="2800" b="1" dirty="0">
              <a:solidFill>
                <a:srgbClr val="FF0000"/>
              </a:solidFill>
              <a:latin typeface="楷体" panose="02010609060101010101" pitchFamily="49" charset="-122"/>
              <a:ea typeface="楷体" panose="02010609060101010101" pitchFamily="49" charset="-122"/>
            </a:endParaRPr>
          </a:p>
          <a:p>
            <a:pPr>
              <a:buFont typeface="Wingdings" panose="05000000000000000000" pitchFamily="2" charset="2"/>
              <a:buNone/>
            </a:pPr>
            <a:r>
              <a:rPr lang="en-US" altLang="zh-HK" dirty="0">
                <a:latin typeface="楷体" panose="02010609060101010101" pitchFamily="49" charset="-122"/>
                <a:ea typeface="楷体" panose="02010609060101010101" pitchFamily="49" charset="-122"/>
              </a:rPr>
              <a:t>     </a:t>
            </a:r>
            <a:endParaRPr lang="en-US" altLang="zh-CN" sz="2000" dirty="0">
              <a:latin typeface="標楷體" pitchFamily="65" charset="-128"/>
              <a:ea typeface="標楷體" pitchFamily="65" charset="-128"/>
            </a:endParaRPr>
          </a:p>
          <a:p>
            <a:endParaRPr lang="en-US" altLang="zh-CN" dirty="0">
              <a:latin typeface="標楷體" pitchFamily="65" charset="-128"/>
              <a:ea typeface="標楷體" pitchFamily="65" charset="-128"/>
            </a:endParaRPr>
          </a:p>
          <a:p>
            <a:endParaRPr lang="zh-HK" altLang="en-US" dirty="0">
              <a:latin typeface="標楷體" pitchFamily="65" charset="-128"/>
              <a:ea typeface="標楷體" pitchFamily="65" charset="-128"/>
            </a:endParaRPr>
          </a:p>
        </p:txBody>
      </p:sp>
      <p:sp>
        <p:nvSpPr>
          <p:cNvPr id="5" name="TextBox 4"/>
          <p:cNvSpPr txBox="1"/>
          <p:nvPr/>
        </p:nvSpPr>
        <p:spPr>
          <a:xfrm>
            <a:off x="8143868" y="6143644"/>
            <a:ext cx="1000132" cy="369332"/>
          </a:xfrm>
          <a:prstGeom prst="rect">
            <a:avLst/>
          </a:prstGeom>
          <a:noFill/>
          <a:ln w="0">
            <a:noFill/>
          </a:ln>
        </p:spPr>
        <p:txBody>
          <a:bodyPr wrap="square" rtlCol="0">
            <a:spAutoFit/>
          </a:bodyPr>
          <a:lstStyle/>
          <a:p>
            <a:r>
              <a:rPr lang="en-US" altLang="zh-CN" dirty="0"/>
              <a:t>3/11</a:t>
            </a:r>
            <a:endParaRPr lang="zh-CN" altLang="en-US" dirty="0"/>
          </a:p>
        </p:txBody>
      </p:sp>
    </p:spTree>
    <p:extLst>
      <p:ext uri="{BB962C8B-B14F-4D97-AF65-F5344CB8AC3E}">
        <p14:creationId xmlns:p14="http://schemas.microsoft.com/office/powerpoint/2010/main" val="2265262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1E35A01B-AB20-4CAB-A03C-0CC20FD6DFB7}"/>
              </a:ext>
            </a:extLst>
          </p:cNvPr>
          <p:cNvSpPr>
            <a:spLocks noGrp="1"/>
          </p:cNvSpPr>
          <p:nvPr>
            <p:ph type="title"/>
          </p:nvPr>
        </p:nvSpPr>
        <p:spPr>
          <a:xfrm>
            <a:off x="457200" y="1268760"/>
            <a:ext cx="8229600" cy="1143000"/>
          </a:xfrm>
        </p:spPr>
        <p:txBody>
          <a:bodyPr>
            <a:normAutofit/>
          </a:bodyPr>
          <a:lstStyle/>
          <a:p>
            <a:r>
              <a:rPr lang="zh-CN" altLang="en-US" sz="4000" u="sng" dirty="0">
                <a:latin typeface="楷体" panose="02010609060101010101" pitchFamily="49" charset="-122"/>
                <a:ea typeface="楷体" panose="02010609060101010101" pitchFamily="49" charset="-122"/>
              </a:rPr>
              <a:t>互联网证据的证明标准</a:t>
            </a:r>
            <a:endParaRPr lang="x-none" altLang="en-US" sz="4000" u="sng" dirty="0"/>
          </a:p>
        </p:txBody>
      </p:sp>
      <p:sp>
        <p:nvSpPr>
          <p:cNvPr id="4" name="Content Placeholder 2">
            <a:extLst>
              <a:ext uri="{FF2B5EF4-FFF2-40B4-BE49-F238E27FC236}">
                <a16:creationId xmlns:a16="http://schemas.microsoft.com/office/drawing/2014/main" id="{423BC63B-386E-492F-9540-C75CBE0E4398}"/>
              </a:ext>
            </a:extLst>
          </p:cNvPr>
          <p:cNvSpPr txBox="1">
            <a:spLocks noChangeArrowheads="1"/>
          </p:cNvSpPr>
          <p:nvPr/>
        </p:nvSpPr>
        <p:spPr>
          <a:xfrm>
            <a:off x="1182688" y="1844824"/>
            <a:ext cx="7772400" cy="42484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CN" dirty="0"/>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客观真实</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事实</a:t>
            </a:r>
            <a:r>
              <a:rPr lang="en-US" altLang="zh-CN" sz="2800" dirty="0">
                <a:solidFill>
                  <a:srgbClr val="FF0000"/>
                </a:solidFill>
                <a:latin typeface="楷体" panose="02010609060101010101" pitchFamily="49" charset="-122"/>
                <a:ea typeface="楷体" panose="02010609060101010101" pitchFamily="49" charset="-122"/>
              </a:rPr>
              <a:t>VS</a:t>
            </a:r>
            <a:r>
              <a:rPr lang="zh-CN" altLang="en-US" sz="2800" dirty="0">
                <a:latin typeface="楷体" panose="02010609060101010101" pitchFamily="49" charset="-122"/>
                <a:ea typeface="楷体" panose="02010609060101010101" pitchFamily="49" charset="-122"/>
              </a:rPr>
              <a:t>法律真实</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事实</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利益权衡</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多元证明标准的确立</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solidFill>
                  <a:srgbClr val="FF0000"/>
                </a:solidFill>
                <a:latin typeface="楷体" panose="02010609060101010101" pitchFamily="49" charset="-122"/>
                <a:ea typeface="楷体" panose="02010609060101010101" pitchFamily="49" charset="-122"/>
              </a:rPr>
              <a:t>如何让法律事实尽可能接近客观事实？！</a:t>
            </a:r>
            <a:endParaRPr lang="en-US" altLang="zh-CN" sz="2800" dirty="0">
              <a:solidFill>
                <a:srgbClr val="FF0000"/>
              </a:solidFill>
              <a:latin typeface="楷体" panose="02010609060101010101" pitchFamily="49" charset="-122"/>
              <a:ea typeface="楷体" panose="02010609060101010101" pitchFamily="49" charset="-122"/>
            </a:endParaRPr>
          </a:p>
          <a:p>
            <a:pPr>
              <a:buFont typeface="Wingdings" panose="05000000000000000000" pitchFamily="2" charset="2"/>
              <a:buChar char="Ø"/>
            </a:pP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审查指南</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的规定与民事诉讼有关司法解释</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“高度盖然性”证明标准的确立</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400" dirty="0">
                <a:solidFill>
                  <a:srgbClr val="FF0000"/>
                </a:solidFill>
                <a:latin typeface="楷体" panose="02010609060101010101" pitchFamily="49" charset="-122"/>
                <a:ea typeface="楷体" panose="02010609060101010101" pitchFamily="49" charset="-122"/>
              </a:rPr>
              <a:t>盖然性：有可能但又不是必然</a:t>
            </a:r>
            <a:endParaRPr lang="en-US" altLang="zh-CN" sz="2400" dirty="0">
              <a:solidFill>
                <a:srgbClr val="FF0000"/>
              </a:solidFill>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不能要求当事人对主张的事实提供绝对确定或者排除合理怀疑的证据。</a:t>
            </a:r>
            <a:endParaRPr lang="en-US" altLang="zh-CN" sz="2400" dirty="0">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sz="2800" dirty="0">
              <a:latin typeface="楷体" panose="02010609060101010101" pitchFamily="49" charset="-122"/>
              <a:ea typeface="楷体" panose="02010609060101010101" pitchFamily="49" charset="-122"/>
            </a:endParaRPr>
          </a:p>
          <a:p>
            <a:pPr marL="0" indent="0">
              <a:buNone/>
            </a:pP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sz="2800" b="1" dirty="0">
              <a:solidFill>
                <a:srgbClr val="FF0000"/>
              </a:solidFill>
              <a:latin typeface="楷体" panose="02010609060101010101" pitchFamily="49" charset="-122"/>
              <a:ea typeface="楷体" panose="02010609060101010101" pitchFamily="49" charset="-122"/>
            </a:endParaRPr>
          </a:p>
          <a:p>
            <a:pPr>
              <a:buFont typeface="Wingdings" panose="05000000000000000000" pitchFamily="2" charset="2"/>
              <a:buNone/>
            </a:pPr>
            <a:r>
              <a:rPr lang="en-US" altLang="zh-HK" dirty="0">
                <a:latin typeface="楷体" panose="02010609060101010101" pitchFamily="49" charset="-122"/>
                <a:ea typeface="楷体" panose="02010609060101010101" pitchFamily="49" charset="-122"/>
              </a:rPr>
              <a:t>     </a:t>
            </a:r>
            <a:endParaRPr lang="en-US" altLang="zh-CN" sz="2000" dirty="0">
              <a:latin typeface="標楷體" pitchFamily="65" charset="-128"/>
              <a:ea typeface="標楷體" pitchFamily="65" charset="-128"/>
            </a:endParaRPr>
          </a:p>
          <a:p>
            <a:endParaRPr lang="en-US" altLang="zh-CN" dirty="0">
              <a:latin typeface="標楷體" pitchFamily="65" charset="-128"/>
              <a:ea typeface="標楷體" pitchFamily="65" charset="-128"/>
            </a:endParaRPr>
          </a:p>
          <a:p>
            <a:endParaRPr lang="zh-HK" altLang="en-US" dirty="0">
              <a:latin typeface="標楷體" pitchFamily="65" charset="-128"/>
              <a:ea typeface="標楷體" pitchFamily="65" charset="-128"/>
            </a:endParaRPr>
          </a:p>
        </p:txBody>
      </p:sp>
      <p:sp>
        <p:nvSpPr>
          <p:cNvPr id="5" name="TextBox 4"/>
          <p:cNvSpPr txBox="1"/>
          <p:nvPr/>
        </p:nvSpPr>
        <p:spPr>
          <a:xfrm>
            <a:off x="8143868" y="6143644"/>
            <a:ext cx="1000132" cy="369332"/>
          </a:xfrm>
          <a:prstGeom prst="rect">
            <a:avLst/>
          </a:prstGeom>
          <a:noFill/>
          <a:ln w="0">
            <a:noFill/>
          </a:ln>
        </p:spPr>
        <p:txBody>
          <a:bodyPr wrap="square" rtlCol="0">
            <a:spAutoFit/>
          </a:bodyPr>
          <a:lstStyle/>
          <a:p>
            <a:r>
              <a:rPr lang="en-US" altLang="zh-CN" dirty="0"/>
              <a:t>4/11</a:t>
            </a:r>
            <a:endParaRPr lang="zh-CN" altLang="en-US" dirty="0"/>
          </a:p>
        </p:txBody>
      </p:sp>
    </p:spTree>
    <p:extLst>
      <p:ext uri="{BB962C8B-B14F-4D97-AF65-F5344CB8AC3E}">
        <p14:creationId xmlns:p14="http://schemas.microsoft.com/office/powerpoint/2010/main" val="2655229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1E35A01B-AB20-4CAB-A03C-0CC20FD6DFB7}"/>
              </a:ext>
            </a:extLst>
          </p:cNvPr>
          <p:cNvSpPr>
            <a:spLocks noGrp="1"/>
          </p:cNvSpPr>
          <p:nvPr>
            <p:ph type="title"/>
          </p:nvPr>
        </p:nvSpPr>
        <p:spPr>
          <a:xfrm>
            <a:off x="457200" y="1268760"/>
            <a:ext cx="8229600" cy="1143000"/>
          </a:xfrm>
        </p:spPr>
        <p:txBody>
          <a:bodyPr>
            <a:normAutofit/>
          </a:bodyPr>
          <a:lstStyle/>
          <a:p>
            <a:r>
              <a:rPr lang="zh-CN" altLang="en-US" sz="4000" u="sng" dirty="0">
                <a:latin typeface="楷体" panose="02010609060101010101" pitchFamily="49" charset="-122"/>
                <a:ea typeface="楷体" panose="02010609060101010101" pitchFamily="49" charset="-122"/>
              </a:rPr>
              <a:t>互联网证据的证明标准</a:t>
            </a:r>
            <a:endParaRPr lang="x-none" altLang="en-US" sz="4000" u="sng" dirty="0"/>
          </a:p>
        </p:txBody>
      </p:sp>
      <p:sp>
        <p:nvSpPr>
          <p:cNvPr id="4" name="Content Placeholder 2">
            <a:extLst>
              <a:ext uri="{FF2B5EF4-FFF2-40B4-BE49-F238E27FC236}">
                <a16:creationId xmlns:a16="http://schemas.microsoft.com/office/drawing/2014/main" id="{423BC63B-386E-492F-9540-C75CBE0E4398}"/>
              </a:ext>
            </a:extLst>
          </p:cNvPr>
          <p:cNvSpPr txBox="1">
            <a:spLocks noChangeArrowheads="1"/>
          </p:cNvSpPr>
          <p:nvPr/>
        </p:nvSpPr>
        <p:spPr>
          <a:xfrm>
            <a:off x="1182688" y="1844824"/>
            <a:ext cx="7772400" cy="42484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CN" dirty="0"/>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对互联网网站网页上的图片和视频发布时间的审查判断，应当以</a:t>
            </a:r>
            <a:r>
              <a:rPr lang="zh-CN" altLang="en-US" sz="2800" dirty="0">
                <a:solidFill>
                  <a:srgbClr val="FF0000"/>
                </a:solidFill>
                <a:latin typeface="楷体" panose="02010609060101010101" pitchFamily="49" charset="-122"/>
                <a:ea typeface="楷体" panose="02010609060101010101" pitchFamily="49" charset="-122"/>
              </a:rPr>
              <a:t>高度盖然性</a:t>
            </a:r>
            <a:r>
              <a:rPr lang="zh-CN" altLang="en-US" sz="2800" dirty="0">
                <a:latin typeface="楷体" panose="02010609060101010101" pitchFamily="49" charset="-122"/>
                <a:ea typeface="楷体" panose="02010609060101010101" pitchFamily="49" charset="-122"/>
              </a:rPr>
              <a:t>为证明标准，在综合考虑该网站的资质信用、运营管理模式、技术手段等相关因素的基础上，重点审查其网页图片和视频的编辑、发布机制，结合在案其他证据作出准确认定。</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highlight>
                  <a:srgbClr val="FFFF00"/>
                </a:highlight>
                <a:latin typeface="楷体" panose="02010609060101010101" pitchFamily="49" charset="-122"/>
                <a:ea typeface="楷体" panose="02010609060101010101" pitchFamily="49" charset="-122"/>
                <a:hlinkClick r:id="rId2" action="ppaction://hlinkfile"/>
              </a:rPr>
              <a:t>（</a:t>
            </a:r>
            <a:r>
              <a:rPr lang="en-US" altLang="zh-CN" sz="2800" dirty="0">
                <a:highlight>
                  <a:srgbClr val="FFFF00"/>
                </a:highlight>
                <a:latin typeface="楷体" panose="02010609060101010101" pitchFamily="49" charset="-122"/>
                <a:ea typeface="楷体" panose="02010609060101010101" pitchFamily="49" charset="-122"/>
                <a:hlinkClick r:id="rId2" action="ppaction://hlinkfile"/>
              </a:rPr>
              <a:t>2020</a:t>
            </a:r>
            <a:r>
              <a:rPr lang="zh-CN" altLang="en-US" sz="2800" dirty="0">
                <a:highlight>
                  <a:srgbClr val="FFFF00"/>
                </a:highlight>
                <a:latin typeface="楷体" panose="02010609060101010101" pitchFamily="49" charset="-122"/>
                <a:ea typeface="楷体" panose="02010609060101010101" pitchFamily="49" charset="-122"/>
                <a:hlinkClick r:id="rId2" action="ppaction://hlinkfile"/>
              </a:rPr>
              <a:t>）京</a:t>
            </a:r>
            <a:r>
              <a:rPr lang="en-US" altLang="zh-CN" sz="2800" dirty="0">
                <a:highlight>
                  <a:srgbClr val="FFFF00"/>
                </a:highlight>
                <a:latin typeface="楷体" panose="02010609060101010101" pitchFamily="49" charset="-122"/>
                <a:ea typeface="楷体" panose="02010609060101010101" pitchFamily="49" charset="-122"/>
                <a:hlinkClick r:id="rId2" action="ppaction://hlinkfile"/>
              </a:rPr>
              <a:t>73</a:t>
            </a:r>
            <a:r>
              <a:rPr lang="zh-CN" altLang="en-US" sz="2800" dirty="0">
                <a:highlight>
                  <a:srgbClr val="FFFF00"/>
                </a:highlight>
                <a:latin typeface="楷体" panose="02010609060101010101" pitchFamily="49" charset="-122"/>
                <a:ea typeface="楷体" panose="02010609060101010101" pitchFamily="49" charset="-122"/>
                <a:hlinkClick r:id="rId2" action="ppaction://hlinkfile"/>
              </a:rPr>
              <a:t>行初</a:t>
            </a:r>
            <a:r>
              <a:rPr lang="en-US" altLang="zh-CN" sz="2800" dirty="0">
                <a:highlight>
                  <a:srgbClr val="FFFF00"/>
                </a:highlight>
                <a:latin typeface="楷体" panose="02010609060101010101" pitchFamily="49" charset="-122"/>
                <a:ea typeface="楷体" panose="02010609060101010101" pitchFamily="49" charset="-122"/>
                <a:hlinkClick r:id="rId2" action="ppaction://hlinkfile"/>
              </a:rPr>
              <a:t>14875</a:t>
            </a:r>
            <a:r>
              <a:rPr lang="zh-CN" altLang="en-US" sz="2800" dirty="0">
                <a:highlight>
                  <a:srgbClr val="FFFF00"/>
                </a:highlight>
                <a:latin typeface="楷体" panose="02010609060101010101" pitchFamily="49" charset="-122"/>
                <a:ea typeface="楷体" panose="02010609060101010101" pitchFamily="49" charset="-122"/>
                <a:hlinkClick r:id="rId2" action="ppaction://hlinkfile"/>
              </a:rPr>
              <a:t>号</a:t>
            </a:r>
            <a:endParaRPr lang="en-US" altLang="zh-CN" sz="2800" dirty="0">
              <a:highlight>
                <a:srgbClr val="FFFF00"/>
              </a:highlight>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highlight>
                  <a:srgbClr val="FFFF00"/>
                </a:highlight>
                <a:latin typeface="楷体" panose="02010609060101010101" pitchFamily="49" charset="-122"/>
                <a:ea typeface="楷体" panose="02010609060101010101" pitchFamily="49" charset="-122"/>
                <a:hlinkClick r:id="rId3" action="ppaction://hlinkfile"/>
              </a:rPr>
              <a:t>（</a:t>
            </a:r>
            <a:r>
              <a:rPr lang="en-US" altLang="zh-CN" sz="2800" dirty="0">
                <a:highlight>
                  <a:srgbClr val="FFFF00"/>
                </a:highlight>
                <a:latin typeface="楷体" panose="02010609060101010101" pitchFamily="49" charset="-122"/>
                <a:ea typeface="楷体" panose="02010609060101010101" pitchFamily="49" charset="-122"/>
                <a:hlinkClick r:id="rId3" action="ppaction://hlinkfile"/>
              </a:rPr>
              <a:t>2022</a:t>
            </a:r>
            <a:r>
              <a:rPr lang="zh-CN" altLang="en-US" sz="2800" dirty="0">
                <a:highlight>
                  <a:srgbClr val="FFFF00"/>
                </a:highlight>
                <a:latin typeface="楷体" panose="02010609060101010101" pitchFamily="49" charset="-122"/>
                <a:ea typeface="楷体" panose="02010609060101010101" pitchFamily="49" charset="-122"/>
                <a:hlinkClick r:id="rId3" action="ppaction://hlinkfile"/>
              </a:rPr>
              <a:t>）最高法知行终</a:t>
            </a:r>
            <a:r>
              <a:rPr lang="en-US" altLang="zh-CN" sz="2800" dirty="0">
                <a:highlight>
                  <a:srgbClr val="FFFF00"/>
                </a:highlight>
                <a:latin typeface="楷体" panose="02010609060101010101" pitchFamily="49" charset="-122"/>
                <a:ea typeface="楷体" panose="02010609060101010101" pitchFamily="49" charset="-122"/>
                <a:hlinkClick r:id="rId3" action="ppaction://hlinkfile"/>
              </a:rPr>
              <a:t>469</a:t>
            </a:r>
            <a:r>
              <a:rPr lang="zh-CN" altLang="en-US" sz="2800" dirty="0">
                <a:highlight>
                  <a:srgbClr val="FFFF00"/>
                </a:highlight>
                <a:latin typeface="楷体" panose="02010609060101010101" pitchFamily="49" charset="-122"/>
                <a:ea typeface="楷体" panose="02010609060101010101" pitchFamily="49" charset="-122"/>
                <a:hlinkClick r:id="rId3" action="ppaction://hlinkfile"/>
              </a:rPr>
              <a:t>号</a:t>
            </a:r>
            <a:endParaRPr lang="en-US" altLang="zh-CN" sz="2800" dirty="0">
              <a:highlight>
                <a:srgbClr val="FFFF00"/>
              </a:highlight>
              <a:latin typeface="楷体" panose="02010609060101010101" pitchFamily="49" charset="-122"/>
              <a:ea typeface="楷体" panose="02010609060101010101" pitchFamily="49" charset="-122"/>
            </a:endParaRPr>
          </a:p>
          <a:p>
            <a:pPr marL="0" indent="0">
              <a:buNone/>
            </a:pPr>
            <a:endParaRPr lang="en-US" altLang="zh-CN" sz="2800" dirty="0">
              <a:highlight>
                <a:srgbClr val="FFFF00"/>
              </a:highlight>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sz="2800" b="1" dirty="0">
              <a:solidFill>
                <a:srgbClr val="FF0000"/>
              </a:solidFill>
              <a:latin typeface="楷体" panose="02010609060101010101" pitchFamily="49" charset="-122"/>
              <a:ea typeface="楷体" panose="02010609060101010101" pitchFamily="49" charset="-122"/>
            </a:endParaRPr>
          </a:p>
          <a:p>
            <a:pPr>
              <a:buFont typeface="Wingdings" panose="05000000000000000000" pitchFamily="2" charset="2"/>
              <a:buNone/>
            </a:pPr>
            <a:r>
              <a:rPr lang="en-US" altLang="zh-HK" dirty="0">
                <a:latin typeface="楷体" panose="02010609060101010101" pitchFamily="49" charset="-122"/>
                <a:ea typeface="楷体" panose="02010609060101010101" pitchFamily="49" charset="-122"/>
              </a:rPr>
              <a:t>     </a:t>
            </a:r>
            <a:endParaRPr lang="en-US" altLang="zh-CN" sz="2000" dirty="0">
              <a:latin typeface="標楷體" pitchFamily="65" charset="-128"/>
              <a:ea typeface="標楷體" pitchFamily="65" charset="-128"/>
            </a:endParaRPr>
          </a:p>
          <a:p>
            <a:endParaRPr lang="en-US" altLang="zh-CN" dirty="0">
              <a:latin typeface="標楷體" pitchFamily="65" charset="-128"/>
              <a:ea typeface="標楷體" pitchFamily="65" charset="-128"/>
            </a:endParaRPr>
          </a:p>
          <a:p>
            <a:endParaRPr lang="zh-HK" altLang="en-US" dirty="0">
              <a:latin typeface="標楷體" pitchFamily="65" charset="-128"/>
              <a:ea typeface="標楷體" pitchFamily="65" charset="-128"/>
            </a:endParaRPr>
          </a:p>
        </p:txBody>
      </p:sp>
      <p:sp>
        <p:nvSpPr>
          <p:cNvPr id="5" name="TextBox 4"/>
          <p:cNvSpPr txBox="1"/>
          <p:nvPr/>
        </p:nvSpPr>
        <p:spPr>
          <a:xfrm>
            <a:off x="8143868" y="6143644"/>
            <a:ext cx="1000132" cy="369332"/>
          </a:xfrm>
          <a:prstGeom prst="rect">
            <a:avLst/>
          </a:prstGeom>
          <a:noFill/>
          <a:ln w="0">
            <a:noFill/>
          </a:ln>
        </p:spPr>
        <p:txBody>
          <a:bodyPr wrap="square" rtlCol="0">
            <a:spAutoFit/>
          </a:bodyPr>
          <a:lstStyle/>
          <a:p>
            <a:r>
              <a:rPr lang="en-US" altLang="zh-CN" dirty="0"/>
              <a:t>5/11</a:t>
            </a:r>
            <a:endParaRPr lang="zh-CN" altLang="en-US" dirty="0"/>
          </a:p>
        </p:txBody>
      </p:sp>
    </p:spTree>
    <p:extLst>
      <p:ext uri="{BB962C8B-B14F-4D97-AF65-F5344CB8AC3E}">
        <p14:creationId xmlns:p14="http://schemas.microsoft.com/office/powerpoint/2010/main" val="4104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1E35A01B-AB20-4CAB-A03C-0CC20FD6DFB7}"/>
              </a:ext>
            </a:extLst>
          </p:cNvPr>
          <p:cNvSpPr>
            <a:spLocks noGrp="1"/>
          </p:cNvSpPr>
          <p:nvPr>
            <p:ph type="title"/>
          </p:nvPr>
        </p:nvSpPr>
        <p:spPr>
          <a:xfrm>
            <a:off x="457200" y="1268760"/>
            <a:ext cx="8229600" cy="1143000"/>
          </a:xfrm>
        </p:spPr>
        <p:txBody>
          <a:bodyPr>
            <a:normAutofit/>
          </a:bodyPr>
          <a:lstStyle/>
          <a:p>
            <a:r>
              <a:rPr lang="zh-CN" altLang="en-US" sz="4000" u="sng" dirty="0">
                <a:latin typeface="楷体" panose="02010609060101010101" pitchFamily="49" charset="-122"/>
                <a:ea typeface="楷体" panose="02010609060101010101" pitchFamily="49" charset="-122"/>
              </a:rPr>
              <a:t>以互联网平台为切入点</a:t>
            </a:r>
            <a:endParaRPr lang="x-none" altLang="en-US" sz="4000" u="sng" dirty="0"/>
          </a:p>
        </p:txBody>
      </p:sp>
      <p:sp>
        <p:nvSpPr>
          <p:cNvPr id="5" name="TextBox 4"/>
          <p:cNvSpPr txBox="1"/>
          <p:nvPr/>
        </p:nvSpPr>
        <p:spPr>
          <a:xfrm>
            <a:off x="8143868" y="6143644"/>
            <a:ext cx="1000132" cy="369332"/>
          </a:xfrm>
          <a:prstGeom prst="rect">
            <a:avLst/>
          </a:prstGeom>
          <a:noFill/>
          <a:ln w="0">
            <a:noFill/>
          </a:ln>
        </p:spPr>
        <p:txBody>
          <a:bodyPr wrap="square" rtlCol="0">
            <a:spAutoFit/>
          </a:bodyPr>
          <a:lstStyle/>
          <a:p>
            <a:r>
              <a:rPr lang="en-US" altLang="zh-CN" dirty="0"/>
              <a:t>6/11</a:t>
            </a:r>
            <a:endParaRPr lang="zh-CN" altLang="en-US" dirty="0"/>
          </a:p>
        </p:txBody>
      </p:sp>
      <p:sp>
        <p:nvSpPr>
          <p:cNvPr id="6" name="Content Placeholder 2">
            <a:extLst>
              <a:ext uri="{FF2B5EF4-FFF2-40B4-BE49-F238E27FC236}">
                <a16:creationId xmlns:a16="http://schemas.microsoft.com/office/drawing/2014/main" id="{C01D0DF4-45C2-5F6D-BBA1-FA23AF976C13}"/>
              </a:ext>
            </a:extLst>
          </p:cNvPr>
          <p:cNvSpPr txBox="1">
            <a:spLocks noChangeArrowheads="1"/>
          </p:cNvSpPr>
          <p:nvPr/>
        </p:nvSpPr>
        <p:spPr>
          <a:xfrm>
            <a:off x="1182688" y="1844824"/>
            <a:ext cx="7772400" cy="42484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CN" dirty="0"/>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互联网平台的性质</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公众获取相关互联网信息的途径</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互联网信息的内容与时间的对应性</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solidFill>
                  <a:srgbClr val="FF0000"/>
                </a:solidFill>
                <a:latin typeface="楷体" panose="02010609060101010101" pitchFamily="49" charset="-122"/>
                <a:ea typeface="楷体" panose="02010609060101010101" pitchFamily="49" charset="-122"/>
              </a:rPr>
              <a:t>互联网信息发布主体的身份、发布意图</a:t>
            </a:r>
            <a:endParaRPr lang="en-US" altLang="zh-CN" sz="2800" dirty="0">
              <a:solidFill>
                <a:srgbClr val="FF0000"/>
              </a:solidFill>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互联网平台的管理机制及其动态调整</a:t>
            </a:r>
            <a:endParaRPr lang="en-US" altLang="zh-CN" sz="2800" dirty="0">
              <a:latin typeface="楷体" panose="02010609060101010101" pitchFamily="49" charset="-122"/>
              <a:ea typeface="楷体" panose="02010609060101010101" pitchFamily="49" charset="-122"/>
            </a:endParaRPr>
          </a:p>
          <a:p>
            <a:pPr marL="0" indent="0">
              <a:buNone/>
            </a:pP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sz="2800" b="1" dirty="0">
              <a:solidFill>
                <a:srgbClr val="FF0000"/>
              </a:solidFill>
              <a:latin typeface="楷体" panose="02010609060101010101" pitchFamily="49" charset="-122"/>
              <a:ea typeface="楷体" panose="02010609060101010101" pitchFamily="49" charset="-122"/>
            </a:endParaRPr>
          </a:p>
          <a:p>
            <a:pPr>
              <a:buFont typeface="Wingdings" panose="05000000000000000000" pitchFamily="2" charset="2"/>
              <a:buNone/>
            </a:pPr>
            <a:r>
              <a:rPr lang="en-US" altLang="zh-HK" dirty="0">
                <a:latin typeface="楷体" panose="02010609060101010101" pitchFamily="49" charset="-122"/>
                <a:ea typeface="楷体" panose="02010609060101010101" pitchFamily="49" charset="-122"/>
              </a:rPr>
              <a:t>     </a:t>
            </a:r>
            <a:endParaRPr lang="en-US" altLang="zh-CN" sz="2000" dirty="0">
              <a:latin typeface="標楷體" pitchFamily="65" charset="-128"/>
              <a:ea typeface="標楷體" pitchFamily="65" charset="-128"/>
            </a:endParaRPr>
          </a:p>
          <a:p>
            <a:endParaRPr lang="en-US" altLang="zh-CN" dirty="0">
              <a:latin typeface="標楷體" pitchFamily="65" charset="-128"/>
              <a:ea typeface="標楷體" pitchFamily="65" charset="-128"/>
            </a:endParaRPr>
          </a:p>
          <a:p>
            <a:endParaRPr lang="zh-HK" altLang="en-US" dirty="0">
              <a:latin typeface="標楷體" pitchFamily="65" charset="-128"/>
              <a:ea typeface="標楷體" pitchFamily="65" charset="-128"/>
            </a:endParaRPr>
          </a:p>
        </p:txBody>
      </p:sp>
    </p:spTree>
    <p:extLst>
      <p:ext uri="{BB962C8B-B14F-4D97-AF65-F5344CB8AC3E}">
        <p14:creationId xmlns:p14="http://schemas.microsoft.com/office/powerpoint/2010/main" val="888543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1E35A01B-AB20-4CAB-A03C-0CC20FD6DFB7}"/>
              </a:ext>
            </a:extLst>
          </p:cNvPr>
          <p:cNvSpPr>
            <a:spLocks noGrp="1"/>
          </p:cNvSpPr>
          <p:nvPr>
            <p:ph type="title"/>
          </p:nvPr>
        </p:nvSpPr>
        <p:spPr>
          <a:xfrm>
            <a:off x="457200" y="1268760"/>
            <a:ext cx="8229600" cy="1143000"/>
          </a:xfrm>
        </p:spPr>
        <p:txBody>
          <a:bodyPr>
            <a:normAutofit/>
          </a:bodyPr>
          <a:lstStyle/>
          <a:p>
            <a:r>
              <a:rPr lang="zh-CN" altLang="en-US" sz="4000" u="sng" dirty="0">
                <a:latin typeface="楷体" panose="02010609060101010101" pitchFamily="49" charset="-122"/>
                <a:ea typeface="楷体" panose="02010609060101010101" pitchFamily="49" charset="-122"/>
              </a:rPr>
              <a:t>域外网络证据的取证注意事项</a:t>
            </a:r>
            <a:endParaRPr lang="x-none" altLang="en-US" sz="4000" u="sng" dirty="0"/>
          </a:p>
        </p:txBody>
      </p:sp>
      <p:sp>
        <p:nvSpPr>
          <p:cNvPr id="5" name="TextBox 4"/>
          <p:cNvSpPr txBox="1"/>
          <p:nvPr/>
        </p:nvSpPr>
        <p:spPr>
          <a:xfrm>
            <a:off x="8143868" y="6143644"/>
            <a:ext cx="1000132" cy="369332"/>
          </a:xfrm>
          <a:prstGeom prst="rect">
            <a:avLst/>
          </a:prstGeom>
          <a:noFill/>
          <a:ln w="0">
            <a:noFill/>
          </a:ln>
        </p:spPr>
        <p:txBody>
          <a:bodyPr wrap="square" rtlCol="0">
            <a:spAutoFit/>
          </a:bodyPr>
          <a:lstStyle/>
          <a:p>
            <a:r>
              <a:rPr lang="en-US" altLang="zh-CN" dirty="0"/>
              <a:t>7/11</a:t>
            </a:r>
            <a:endParaRPr lang="zh-CN" altLang="en-US" dirty="0"/>
          </a:p>
        </p:txBody>
      </p:sp>
      <p:sp>
        <p:nvSpPr>
          <p:cNvPr id="6" name="Content Placeholder 2">
            <a:hlinkClick r:id="rId2" action="ppaction://hlinkfile"/>
            <a:extLst>
              <a:ext uri="{FF2B5EF4-FFF2-40B4-BE49-F238E27FC236}">
                <a16:creationId xmlns:a16="http://schemas.microsoft.com/office/drawing/2014/main" id="{C01D0DF4-45C2-5F6D-BBA1-FA23AF976C13}"/>
              </a:ext>
            </a:extLst>
          </p:cNvPr>
          <p:cNvSpPr txBox="1">
            <a:spLocks noChangeArrowheads="1"/>
          </p:cNvSpPr>
          <p:nvPr/>
        </p:nvSpPr>
        <p:spPr>
          <a:xfrm>
            <a:off x="1182688" y="1844824"/>
            <a:ext cx="7772400" cy="42484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CN" dirty="0"/>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取证要尽量符合经济效益原则</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highlight>
                  <a:srgbClr val="FFFF00"/>
                </a:highlight>
                <a:latin typeface="楷体" panose="02010609060101010101" pitchFamily="49" charset="-122"/>
                <a:ea typeface="楷体" panose="02010609060101010101" pitchFamily="49" charset="-122"/>
              </a:rPr>
              <a:t>基本操作</a:t>
            </a:r>
            <a:r>
              <a:rPr lang="zh-CN" altLang="en-US" sz="2800" dirty="0">
                <a:latin typeface="楷体" panose="02010609060101010101" pitchFamily="49" charset="-122"/>
                <a:ea typeface="楷体" panose="02010609060101010101" pitchFamily="49" charset="-122"/>
              </a:rPr>
              <a:t>：网络环境的清洁性检查</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不同法域下的域外网络证据的公证手续</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特定平台上网络证据的编辑规则与编辑实例</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hlinkClick r:id="rId2" action="ppaction://hlinkfile"/>
              </a:rPr>
              <a:t>构建证据链或多组证据，避免孤证式网络证据</a:t>
            </a:r>
            <a:endParaRPr lang="en-US" altLang="zh-CN" sz="2800" dirty="0">
              <a:latin typeface="楷体" panose="02010609060101010101" pitchFamily="49" charset="-122"/>
              <a:ea typeface="楷体" panose="02010609060101010101" pitchFamily="49" charset="-122"/>
            </a:endParaRPr>
          </a:p>
          <a:p>
            <a:pPr marL="0" indent="0">
              <a:buNone/>
            </a:pP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sz="2800" b="1" dirty="0">
              <a:solidFill>
                <a:srgbClr val="FF0000"/>
              </a:solidFill>
              <a:latin typeface="楷体" panose="02010609060101010101" pitchFamily="49" charset="-122"/>
              <a:ea typeface="楷体" panose="02010609060101010101" pitchFamily="49" charset="-122"/>
            </a:endParaRPr>
          </a:p>
          <a:p>
            <a:pPr>
              <a:buFont typeface="Wingdings" panose="05000000000000000000" pitchFamily="2" charset="2"/>
              <a:buNone/>
            </a:pPr>
            <a:r>
              <a:rPr lang="en-US" altLang="zh-HK" dirty="0">
                <a:latin typeface="楷体" panose="02010609060101010101" pitchFamily="49" charset="-122"/>
                <a:ea typeface="楷体" panose="02010609060101010101" pitchFamily="49" charset="-122"/>
              </a:rPr>
              <a:t>     </a:t>
            </a:r>
            <a:endParaRPr lang="en-US" altLang="zh-CN" sz="2000" dirty="0">
              <a:latin typeface="標楷體" pitchFamily="65" charset="-128"/>
              <a:ea typeface="標楷體" pitchFamily="65" charset="-128"/>
            </a:endParaRPr>
          </a:p>
          <a:p>
            <a:endParaRPr lang="en-US" altLang="zh-CN" dirty="0">
              <a:latin typeface="標楷體" pitchFamily="65" charset="-128"/>
              <a:ea typeface="標楷體" pitchFamily="65" charset="-128"/>
            </a:endParaRPr>
          </a:p>
          <a:p>
            <a:endParaRPr lang="zh-HK" altLang="en-US" dirty="0">
              <a:latin typeface="標楷體" pitchFamily="65" charset="-128"/>
              <a:ea typeface="標楷體" pitchFamily="65" charset="-128"/>
            </a:endParaRPr>
          </a:p>
        </p:txBody>
      </p:sp>
    </p:spTree>
    <p:extLst>
      <p:ext uri="{BB962C8B-B14F-4D97-AF65-F5344CB8AC3E}">
        <p14:creationId xmlns:p14="http://schemas.microsoft.com/office/powerpoint/2010/main" val="4074172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1E35A01B-AB20-4CAB-A03C-0CC20FD6DFB7}"/>
              </a:ext>
            </a:extLst>
          </p:cNvPr>
          <p:cNvSpPr>
            <a:spLocks noGrp="1"/>
          </p:cNvSpPr>
          <p:nvPr>
            <p:ph type="title"/>
          </p:nvPr>
        </p:nvSpPr>
        <p:spPr>
          <a:xfrm>
            <a:off x="457200" y="1268760"/>
            <a:ext cx="8229600" cy="1143000"/>
          </a:xfrm>
        </p:spPr>
        <p:txBody>
          <a:bodyPr>
            <a:normAutofit/>
          </a:bodyPr>
          <a:lstStyle/>
          <a:p>
            <a:r>
              <a:rPr lang="zh-CN" altLang="en-US" sz="4000" u="sng" dirty="0">
                <a:latin typeface="楷体" panose="02010609060101010101" pitchFamily="49" charset="-122"/>
                <a:ea typeface="楷体" panose="02010609060101010101" pitchFamily="49" charset="-122"/>
              </a:rPr>
              <a:t>亚马逊平台证据的举证与质证</a:t>
            </a:r>
            <a:endParaRPr lang="x-none" altLang="en-US" sz="4000" u="sng" dirty="0"/>
          </a:p>
        </p:txBody>
      </p:sp>
      <p:sp>
        <p:nvSpPr>
          <p:cNvPr id="5" name="TextBox 4"/>
          <p:cNvSpPr txBox="1"/>
          <p:nvPr/>
        </p:nvSpPr>
        <p:spPr>
          <a:xfrm>
            <a:off x="8143868" y="6143644"/>
            <a:ext cx="1000132" cy="369332"/>
          </a:xfrm>
          <a:prstGeom prst="rect">
            <a:avLst/>
          </a:prstGeom>
          <a:noFill/>
          <a:ln w="0">
            <a:noFill/>
          </a:ln>
        </p:spPr>
        <p:txBody>
          <a:bodyPr wrap="square" rtlCol="0">
            <a:spAutoFit/>
          </a:bodyPr>
          <a:lstStyle/>
          <a:p>
            <a:r>
              <a:rPr lang="en-US" altLang="zh-CN" dirty="0"/>
              <a:t>8/11</a:t>
            </a:r>
            <a:endParaRPr lang="zh-CN" altLang="en-US" dirty="0"/>
          </a:p>
        </p:txBody>
      </p:sp>
      <p:sp>
        <p:nvSpPr>
          <p:cNvPr id="6" name="Content Placeholder 2">
            <a:extLst>
              <a:ext uri="{FF2B5EF4-FFF2-40B4-BE49-F238E27FC236}">
                <a16:creationId xmlns:a16="http://schemas.microsoft.com/office/drawing/2014/main" id="{C01D0DF4-45C2-5F6D-BBA1-FA23AF976C13}"/>
              </a:ext>
            </a:extLst>
          </p:cNvPr>
          <p:cNvSpPr txBox="1">
            <a:spLocks noChangeArrowheads="1"/>
          </p:cNvSpPr>
          <p:nvPr/>
        </p:nvSpPr>
        <p:spPr>
          <a:xfrm>
            <a:off x="1182688" y="1844824"/>
            <a:ext cx="7772400" cy="42484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CN" dirty="0"/>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熟悉亚马逊平台的产品上架规则和底层逻辑</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亚马逊取证、举证与质证注意事项</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亚马逊证据的典型案例（</a:t>
            </a:r>
            <a:r>
              <a:rPr lang="en-US" altLang="zh-CN" sz="2800" dirty="0">
                <a:latin typeface="楷体" panose="02010609060101010101" pitchFamily="49" charset="-122"/>
                <a:ea typeface="楷体" panose="02010609060101010101" pitchFamily="49" charset="-122"/>
              </a:rPr>
              <a:t>TOUCH-C</a:t>
            </a:r>
            <a:r>
              <a:rPr lang="zh-CN" altLang="en-US" sz="2800" dirty="0">
                <a:latin typeface="楷体" panose="02010609060101010101" pitchFamily="49" charset="-122"/>
                <a:ea typeface="楷体" panose="02010609060101010101" pitchFamily="49" charset="-122"/>
              </a:rPr>
              <a:t>）</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hlinkClick r:id="rId2" action="ppaction://hlinkfile"/>
              </a:rPr>
              <a:t>具体涉案信息：</a:t>
            </a:r>
            <a:endParaRPr lang="en-US" altLang="zh-CN" sz="1600" b="1" dirty="0">
              <a:solidFill>
                <a:srgbClr val="C00000"/>
              </a:solidFill>
              <a:latin typeface="隶书" panose="02010509060101010101" pitchFamily="49" charset="-122"/>
              <a:ea typeface="隶书" panose="02010509060101010101" pitchFamily="49" charset="-122"/>
            </a:endParaRPr>
          </a:p>
          <a:p>
            <a:r>
              <a:rPr lang="zh-CN" altLang="en-US" sz="1600" dirty="0">
                <a:latin typeface="隶书" panose="02010509060101010101" pitchFamily="49" charset="-122"/>
                <a:ea typeface="隶书" panose="02010509060101010101" pitchFamily="49" charset="-122"/>
              </a:rPr>
              <a:t>第一轮无效决定：</a:t>
            </a:r>
            <a:r>
              <a:rPr lang="zh-CN" altLang="en-US" sz="1600" b="1" dirty="0">
                <a:solidFill>
                  <a:srgbClr val="C00000"/>
                </a:solidFill>
                <a:latin typeface="隶书" panose="02010509060101010101" pitchFamily="49" charset="-122"/>
                <a:ea typeface="隶书" panose="02010509060101010101" pitchFamily="49" charset="-122"/>
              </a:rPr>
              <a:t>第</a:t>
            </a:r>
            <a:r>
              <a:rPr lang="en-US" altLang="zh-CN" sz="1600" b="1" dirty="0">
                <a:solidFill>
                  <a:srgbClr val="C00000"/>
                </a:solidFill>
                <a:latin typeface="隶书" panose="02010509060101010101" pitchFamily="49" charset="-122"/>
                <a:ea typeface="隶书" panose="02010509060101010101" pitchFamily="49" charset="-122"/>
              </a:rPr>
              <a:t>44604</a:t>
            </a:r>
            <a:r>
              <a:rPr lang="zh-CN" altLang="en-US" sz="1600" b="1" dirty="0">
                <a:solidFill>
                  <a:srgbClr val="C00000"/>
                </a:solidFill>
                <a:latin typeface="隶书" panose="02010509060101010101" pitchFamily="49" charset="-122"/>
                <a:ea typeface="隶书" panose="02010509060101010101" pitchFamily="49" charset="-122"/>
              </a:rPr>
              <a:t>号（</a:t>
            </a:r>
            <a:r>
              <a:rPr lang="en-US" altLang="zh-CN" sz="1600" b="1" dirty="0">
                <a:solidFill>
                  <a:srgbClr val="C00000"/>
                </a:solidFill>
                <a:latin typeface="隶书" panose="02010509060101010101" pitchFamily="49" charset="-122"/>
                <a:ea typeface="隶书" panose="02010509060101010101" pitchFamily="49" charset="-122"/>
              </a:rPr>
              <a:t>2020</a:t>
            </a:r>
            <a:r>
              <a:rPr lang="zh-CN" altLang="en-US" sz="1600" b="1" dirty="0">
                <a:solidFill>
                  <a:srgbClr val="C00000"/>
                </a:solidFill>
                <a:latin typeface="隶书" panose="02010509060101010101" pitchFamily="49" charset="-122"/>
                <a:ea typeface="隶书" panose="02010509060101010101" pitchFamily="49" charset="-122"/>
              </a:rPr>
              <a:t>年</a:t>
            </a:r>
            <a:r>
              <a:rPr lang="en-US" altLang="zh-CN" sz="1600" b="1" dirty="0">
                <a:solidFill>
                  <a:srgbClr val="C00000"/>
                </a:solidFill>
                <a:latin typeface="隶书" panose="02010509060101010101" pitchFamily="49" charset="-122"/>
                <a:ea typeface="隶书" panose="02010509060101010101" pitchFamily="49" charset="-122"/>
              </a:rPr>
              <a:t>5</a:t>
            </a:r>
            <a:r>
              <a:rPr lang="zh-CN" altLang="en-US" sz="1600" b="1" dirty="0">
                <a:solidFill>
                  <a:srgbClr val="C00000"/>
                </a:solidFill>
                <a:latin typeface="隶书" panose="02010509060101010101" pitchFamily="49" charset="-122"/>
                <a:ea typeface="隶书" panose="02010509060101010101" pitchFamily="49" charset="-122"/>
              </a:rPr>
              <a:t>月</a:t>
            </a:r>
            <a:r>
              <a:rPr lang="en-US" altLang="zh-CN" sz="1600" b="1" dirty="0">
                <a:solidFill>
                  <a:srgbClr val="C00000"/>
                </a:solidFill>
                <a:latin typeface="隶书" panose="02010509060101010101" pitchFamily="49" charset="-122"/>
                <a:ea typeface="隶书" panose="02010509060101010101" pitchFamily="49" charset="-122"/>
              </a:rPr>
              <a:t>26</a:t>
            </a:r>
            <a:r>
              <a:rPr lang="zh-CN" altLang="en-US" sz="1600" b="1" dirty="0">
                <a:solidFill>
                  <a:srgbClr val="C00000"/>
                </a:solidFill>
                <a:latin typeface="隶书" panose="02010509060101010101" pitchFamily="49" charset="-122"/>
                <a:ea typeface="隶书" panose="02010509060101010101" pitchFamily="49" charset="-122"/>
              </a:rPr>
              <a:t>日官方发文）</a:t>
            </a:r>
            <a:endParaRPr lang="en-US" altLang="zh-CN" sz="1600" b="1" dirty="0">
              <a:solidFill>
                <a:srgbClr val="C00000"/>
              </a:solidFill>
              <a:latin typeface="隶书" panose="02010509060101010101" pitchFamily="49" charset="-122"/>
              <a:ea typeface="隶书" panose="02010509060101010101" pitchFamily="49" charset="-122"/>
            </a:endParaRPr>
          </a:p>
          <a:p>
            <a:r>
              <a:rPr lang="zh-CN" altLang="en-US" sz="1600" dirty="0">
                <a:latin typeface="隶书" panose="02010509060101010101" pitchFamily="49" charset="-122"/>
                <a:ea typeface="隶书" panose="02010509060101010101" pitchFamily="49" charset="-122"/>
              </a:rPr>
              <a:t>第二轮无效决定：</a:t>
            </a:r>
            <a:r>
              <a:rPr lang="zh-CN" altLang="en-US" sz="1600" b="1" dirty="0">
                <a:solidFill>
                  <a:srgbClr val="C00000"/>
                </a:solidFill>
                <a:latin typeface="隶书" panose="02010509060101010101" pitchFamily="49" charset="-122"/>
                <a:ea typeface="隶书" panose="02010509060101010101" pitchFamily="49" charset="-122"/>
              </a:rPr>
              <a:t>第</a:t>
            </a:r>
            <a:r>
              <a:rPr lang="en-US" altLang="zh-CN" sz="1600" b="1" dirty="0">
                <a:solidFill>
                  <a:srgbClr val="C00000"/>
                </a:solidFill>
                <a:latin typeface="隶书" panose="02010509060101010101" pitchFamily="49" charset="-122"/>
                <a:ea typeface="隶书" panose="02010509060101010101" pitchFamily="49" charset="-122"/>
              </a:rPr>
              <a:t>48032</a:t>
            </a:r>
            <a:r>
              <a:rPr lang="zh-CN" altLang="en-US" sz="1600" b="1" dirty="0">
                <a:solidFill>
                  <a:srgbClr val="C00000"/>
                </a:solidFill>
                <a:latin typeface="隶书" panose="02010509060101010101" pitchFamily="49" charset="-122"/>
                <a:ea typeface="隶书" panose="02010509060101010101" pitchFamily="49" charset="-122"/>
              </a:rPr>
              <a:t>号（</a:t>
            </a:r>
            <a:r>
              <a:rPr lang="en-US" altLang="zh-CN" sz="1600" b="1" dirty="0">
                <a:solidFill>
                  <a:srgbClr val="C00000"/>
                </a:solidFill>
                <a:latin typeface="隶书" panose="02010509060101010101" pitchFamily="49" charset="-122"/>
                <a:ea typeface="隶书" panose="02010509060101010101" pitchFamily="49" charset="-122"/>
              </a:rPr>
              <a:t>2020</a:t>
            </a:r>
            <a:r>
              <a:rPr lang="zh-CN" altLang="en-US" sz="1600" b="1" dirty="0">
                <a:solidFill>
                  <a:srgbClr val="C00000"/>
                </a:solidFill>
                <a:latin typeface="隶书" panose="02010509060101010101" pitchFamily="49" charset="-122"/>
                <a:ea typeface="隶书" panose="02010509060101010101" pitchFamily="49" charset="-122"/>
              </a:rPr>
              <a:t>年</a:t>
            </a:r>
            <a:r>
              <a:rPr lang="en-US" altLang="zh-CN" sz="1600" b="1" dirty="0">
                <a:solidFill>
                  <a:srgbClr val="C00000"/>
                </a:solidFill>
                <a:latin typeface="隶书" panose="02010509060101010101" pitchFamily="49" charset="-122"/>
                <a:ea typeface="隶书" panose="02010509060101010101" pitchFamily="49" charset="-122"/>
              </a:rPr>
              <a:t>6</a:t>
            </a:r>
            <a:r>
              <a:rPr lang="zh-CN" altLang="en-US" sz="1600" b="1" dirty="0">
                <a:solidFill>
                  <a:srgbClr val="C00000"/>
                </a:solidFill>
                <a:latin typeface="隶书" panose="02010509060101010101" pitchFamily="49" charset="-122"/>
                <a:ea typeface="隶书" panose="02010509060101010101" pitchFamily="49" charset="-122"/>
              </a:rPr>
              <a:t>月</a:t>
            </a:r>
            <a:r>
              <a:rPr lang="en-US" altLang="zh-CN" sz="1600" b="1" dirty="0">
                <a:solidFill>
                  <a:srgbClr val="C00000"/>
                </a:solidFill>
                <a:latin typeface="隶书" panose="02010509060101010101" pitchFamily="49" charset="-122"/>
                <a:ea typeface="隶书" panose="02010509060101010101" pitchFamily="49" charset="-122"/>
              </a:rPr>
              <a:t>5</a:t>
            </a:r>
            <a:r>
              <a:rPr lang="zh-CN" altLang="en-US" sz="1600" b="1" dirty="0">
                <a:solidFill>
                  <a:srgbClr val="C00000"/>
                </a:solidFill>
                <a:latin typeface="隶书" panose="02010509060101010101" pitchFamily="49" charset="-122"/>
                <a:ea typeface="隶书" panose="02010509060101010101" pitchFamily="49" charset="-122"/>
              </a:rPr>
              <a:t>日发起请求）</a:t>
            </a:r>
            <a:endParaRPr lang="en-US" altLang="zh-CN" sz="1600" b="1" dirty="0">
              <a:solidFill>
                <a:srgbClr val="C00000"/>
              </a:solidFill>
              <a:latin typeface="隶书" panose="02010509060101010101" pitchFamily="49" charset="-122"/>
              <a:ea typeface="隶书" panose="02010509060101010101" pitchFamily="49" charset="-122"/>
            </a:endParaRPr>
          </a:p>
          <a:p>
            <a:r>
              <a:rPr lang="zh-CN" altLang="en-US" sz="1600" dirty="0">
                <a:latin typeface="隶书" panose="02010509060101010101" pitchFamily="49" charset="-122"/>
                <a:ea typeface="隶书" panose="02010509060101010101" pitchFamily="49" charset="-122"/>
              </a:rPr>
              <a:t>行政诉讼一审判决</a:t>
            </a:r>
            <a:r>
              <a:rPr lang="zh-CN" altLang="en-US" sz="1600" dirty="0">
                <a:latin typeface="隶书" panose="02010509060101010101" pitchFamily="49" charset="-122"/>
                <a:ea typeface="隶书" panose="02010509060101010101" pitchFamily="49" charset="-122"/>
                <a:sym typeface="Wingdings" panose="05000000000000000000" pitchFamily="2" charset="2"/>
              </a:rPr>
              <a:t>：</a:t>
            </a:r>
            <a:r>
              <a:rPr lang="en-US" altLang="zh-CN" sz="1600" b="1" dirty="0">
                <a:solidFill>
                  <a:srgbClr val="C00000"/>
                </a:solidFill>
                <a:latin typeface="隶书" panose="02010509060101010101" pitchFamily="49" charset="-122"/>
                <a:ea typeface="隶书" panose="02010509060101010101" pitchFamily="49" charset="-122"/>
                <a:sym typeface="Wingdings" panose="05000000000000000000" pitchFamily="2" charset="2"/>
              </a:rPr>
              <a:t>(2021)</a:t>
            </a:r>
            <a:r>
              <a:rPr lang="zh-CN" altLang="en-US" sz="1600" b="1" dirty="0">
                <a:solidFill>
                  <a:srgbClr val="C00000"/>
                </a:solidFill>
                <a:latin typeface="隶书" panose="02010509060101010101" pitchFamily="49" charset="-122"/>
                <a:ea typeface="隶书" panose="02010509060101010101" pitchFamily="49" charset="-122"/>
                <a:sym typeface="Wingdings" panose="05000000000000000000" pitchFamily="2" charset="2"/>
              </a:rPr>
              <a:t>京</a:t>
            </a:r>
            <a:r>
              <a:rPr lang="en-US" altLang="zh-CN" sz="1600" b="1" dirty="0">
                <a:solidFill>
                  <a:srgbClr val="C00000"/>
                </a:solidFill>
                <a:latin typeface="隶书" panose="02010509060101010101" pitchFamily="49" charset="-122"/>
                <a:ea typeface="隶书" panose="02010509060101010101" pitchFamily="49" charset="-122"/>
                <a:sym typeface="Wingdings" panose="05000000000000000000" pitchFamily="2" charset="2"/>
              </a:rPr>
              <a:t>73</a:t>
            </a:r>
            <a:r>
              <a:rPr lang="zh-CN" altLang="en-US" sz="1600" b="1" dirty="0">
                <a:solidFill>
                  <a:srgbClr val="C00000"/>
                </a:solidFill>
                <a:latin typeface="隶书" panose="02010509060101010101" pitchFamily="49" charset="-122"/>
                <a:ea typeface="隶书" panose="02010509060101010101" pitchFamily="49" charset="-122"/>
                <a:sym typeface="Wingdings" panose="05000000000000000000" pitchFamily="2" charset="2"/>
              </a:rPr>
              <a:t>初</a:t>
            </a:r>
            <a:r>
              <a:rPr lang="en-US" altLang="zh-CN" sz="1600" b="1" dirty="0">
                <a:solidFill>
                  <a:srgbClr val="C00000"/>
                </a:solidFill>
                <a:latin typeface="隶书" panose="02010509060101010101" pitchFamily="49" charset="-122"/>
                <a:ea typeface="隶书" panose="02010509060101010101" pitchFamily="49" charset="-122"/>
                <a:sym typeface="Wingdings" panose="05000000000000000000" pitchFamily="2" charset="2"/>
              </a:rPr>
              <a:t>4348</a:t>
            </a:r>
            <a:r>
              <a:rPr lang="zh-CN" altLang="en-US" sz="1600" b="1" dirty="0">
                <a:solidFill>
                  <a:srgbClr val="C00000"/>
                </a:solidFill>
                <a:latin typeface="隶书" panose="02010509060101010101" pitchFamily="49" charset="-122"/>
                <a:ea typeface="隶书" panose="02010509060101010101" pitchFamily="49" charset="-122"/>
                <a:sym typeface="Wingdings" panose="05000000000000000000" pitchFamily="2" charset="2"/>
              </a:rPr>
              <a:t>号（</a:t>
            </a:r>
            <a:r>
              <a:rPr lang="en-US" altLang="zh-CN" sz="1600" b="1" dirty="0">
                <a:solidFill>
                  <a:srgbClr val="C00000"/>
                </a:solidFill>
                <a:latin typeface="隶书" panose="02010509060101010101" pitchFamily="49" charset="-122"/>
                <a:ea typeface="隶书" panose="02010509060101010101" pitchFamily="49" charset="-122"/>
                <a:sym typeface="Wingdings" panose="05000000000000000000" pitchFamily="2" charset="2"/>
              </a:rPr>
              <a:t>2022</a:t>
            </a:r>
            <a:r>
              <a:rPr lang="zh-CN" altLang="en-US" sz="1600" b="1" dirty="0">
                <a:solidFill>
                  <a:srgbClr val="C00000"/>
                </a:solidFill>
                <a:latin typeface="隶书" panose="02010509060101010101" pitchFamily="49" charset="-122"/>
                <a:ea typeface="隶书" panose="02010509060101010101" pitchFamily="49" charset="-122"/>
                <a:sym typeface="Wingdings" panose="05000000000000000000" pitchFamily="2" charset="2"/>
              </a:rPr>
              <a:t>年</a:t>
            </a:r>
            <a:r>
              <a:rPr lang="en-US" altLang="zh-CN" sz="1600" b="1" dirty="0">
                <a:solidFill>
                  <a:srgbClr val="C00000"/>
                </a:solidFill>
                <a:latin typeface="隶书" panose="02010509060101010101" pitchFamily="49" charset="-122"/>
                <a:ea typeface="隶书" panose="02010509060101010101" pitchFamily="49" charset="-122"/>
                <a:sym typeface="Wingdings" panose="05000000000000000000" pitchFamily="2" charset="2"/>
              </a:rPr>
              <a:t>3</a:t>
            </a:r>
            <a:r>
              <a:rPr lang="zh-CN" altLang="en-US" sz="1600" b="1" dirty="0">
                <a:solidFill>
                  <a:srgbClr val="C00000"/>
                </a:solidFill>
                <a:latin typeface="隶书" panose="02010509060101010101" pitchFamily="49" charset="-122"/>
                <a:ea typeface="隶书" panose="02010509060101010101" pitchFamily="49" charset="-122"/>
                <a:sym typeface="Wingdings" panose="05000000000000000000" pitchFamily="2" charset="2"/>
              </a:rPr>
              <a:t>月</a:t>
            </a:r>
            <a:r>
              <a:rPr lang="en-US" altLang="zh-CN" sz="1600" b="1" dirty="0">
                <a:solidFill>
                  <a:srgbClr val="C00000"/>
                </a:solidFill>
                <a:latin typeface="隶书" panose="02010509060101010101" pitchFamily="49" charset="-122"/>
                <a:ea typeface="隶书" panose="02010509060101010101" pitchFamily="49" charset="-122"/>
                <a:sym typeface="Wingdings" panose="05000000000000000000" pitchFamily="2" charset="2"/>
              </a:rPr>
              <a:t>28</a:t>
            </a:r>
            <a:r>
              <a:rPr lang="zh-CN" altLang="en-US" sz="1600" b="1" dirty="0">
                <a:solidFill>
                  <a:srgbClr val="C00000"/>
                </a:solidFill>
                <a:latin typeface="隶书" panose="02010509060101010101" pitchFamily="49" charset="-122"/>
                <a:ea typeface="隶书" panose="02010509060101010101" pitchFamily="49" charset="-122"/>
                <a:sym typeface="Wingdings" panose="05000000000000000000" pitchFamily="2" charset="2"/>
              </a:rPr>
              <a:t>日判决）</a:t>
            </a:r>
            <a:endParaRPr lang="en-US" altLang="zh-CN" sz="1600" b="1" dirty="0">
              <a:solidFill>
                <a:srgbClr val="C00000"/>
              </a:solidFill>
              <a:latin typeface="隶书" panose="02010509060101010101" pitchFamily="49" charset="-122"/>
              <a:ea typeface="隶书" panose="02010509060101010101" pitchFamily="49" charset="-122"/>
              <a:sym typeface="Wingdings" panose="05000000000000000000" pitchFamily="2" charset="2"/>
            </a:endParaRPr>
          </a:p>
          <a:p>
            <a:r>
              <a:rPr lang="zh-CN" altLang="en-US" sz="1600" b="1" dirty="0">
                <a:solidFill>
                  <a:srgbClr val="C00000"/>
                </a:solidFill>
                <a:latin typeface="隶书" panose="02010509060101010101" pitchFamily="49" charset="-122"/>
                <a:ea typeface="隶书" panose="02010509060101010101" pitchFamily="49" charset="-122"/>
                <a:sym typeface="Wingdings" panose="05000000000000000000" pitchFamily="2" charset="2"/>
              </a:rPr>
              <a:t>行政诉讼二审案号：</a:t>
            </a:r>
            <a:r>
              <a:rPr lang="en-US" altLang="zh-CN" sz="1600" b="1" dirty="0">
                <a:solidFill>
                  <a:srgbClr val="C00000"/>
                </a:solidFill>
                <a:latin typeface="隶书" panose="02010509060101010101" pitchFamily="49" charset="-122"/>
                <a:ea typeface="隶书" panose="02010509060101010101" pitchFamily="49" charset="-122"/>
                <a:sym typeface="Wingdings" panose="05000000000000000000" pitchFamily="2" charset="2"/>
              </a:rPr>
              <a:t>(2022)</a:t>
            </a:r>
            <a:r>
              <a:rPr lang="zh-CN" altLang="en-US" sz="1600" b="1" dirty="0">
                <a:solidFill>
                  <a:srgbClr val="C00000"/>
                </a:solidFill>
                <a:latin typeface="隶书" panose="02010509060101010101" pitchFamily="49" charset="-122"/>
                <a:ea typeface="隶书" panose="02010509060101010101" pitchFamily="49" charset="-122"/>
                <a:sym typeface="Wingdings" panose="05000000000000000000" pitchFamily="2" charset="2"/>
              </a:rPr>
              <a:t>最高法知行终</a:t>
            </a:r>
            <a:r>
              <a:rPr lang="en-US" altLang="zh-CN" sz="1600" b="1" dirty="0">
                <a:solidFill>
                  <a:srgbClr val="C00000"/>
                </a:solidFill>
                <a:latin typeface="隶书" panose="02010509060101010101" pitchFamily="49" charset="-122"/>
                <a:ea typeface="隶书" panose="02010509060101010101" pitchFamily="49" charset="-122"/>
                <a:sym typeface="Wingdings" panose="05000000000000000000" pitchFamily="2" charset="2"/>
              </a:rPr>
              <a:t>557</a:t>
            </a:r>
            <a:r>
              <a:rPr lang="zh-CN" altLang="en-US" sz="1600" b="1" dirty="0">
                <a:solidFill>
                  <a:srgbClr val="C00000"/>
                </a:solidFill>
                <a:latin typeface="隶书" panose="02010509060101010101" pitchFamily="49" charset="-122"/>
                <a:ea typeface="隶书" panose="02010509060101010101" pitchFamily="49" charset="-122"/>
                <a:sym typeface="Wingdings" panose="05000000000000000000" pitchFamily="2" charset="2"/>
              </a:rPr>
              <a:t>号（翘首以待</a:t>
            </a:r>
            <a:r>
              <a:rPr lang="en-US" altLang="zh-CN" sz="1600" b="1" dirty="0">
                <a:solidFill>
                  <a:srgbClr val="C00000"/>
                </a:solidFill>
                <a:latin typeface="隶书" panose="02010509060101010101" pitchFamily="49" charset="-122"/>
                <a:ea typeface="隶书" panose="02010509060101010101" pitchFamily="49" charset="-122"/>
                <a:sym typeface="Wingdings" panose="05000000000000000000" pitchFamily="2" charset="2"/>
              </a:rPr>
              <a:t>…</a:t>
            </a:r>
            <a:r>
              <a:rPr lang="zh-CN" altLang="en-US" sz="1600" b="1" dirty="0">
                <a:solidFill>
                  <a:srgbClr val="C00000"/>
                </a:solidFill>
                <a:latin typeface="隶书" panose="02010509060101010101" pitchFamily="49" charset="-122"/>
                <a:ea typeface="隶书" panose="02010509060101010101" pitchFamily="49" charset="-122"/>
                <a:sym typeface="Wingdings" panose="05000000000000000000" pitchFamily="2" charset="2"/>
              </a:rPr>
              <a:t>）</a:t>
            </a:r>
            <a:endParaRPr lang="en-US" altLang="zh-CN" sz="1600" b="1" dirty="0">
              <a:solidFill>
                <a:srgbClr val="C00000"/>
              </a:solidFill>
              <a:latin typeface="隶书" panose="02010509060101010101" pitchFamily="49" charset="-122"/>
              <a:ea typeface="隶书" panose="02010509060101010101" pitchFamily="49" charset="-122"/>
            </a:endParaRPr>
          </a:p>
          <a:p>
            <a:pPr>
              <a:buFont typeface="Wingdings" panose="05000000000000000000" pitchFamily="2" charset="2"/>
              <a:buChar char="Ø"/>
            </a:pPr>
            <a:r>
              <a:rPr lang="zh-CN" altLang="en-US" sz="2800" dirty="0">
                <a:highlight>
                  <a:srgbClr val="FFFF00"/>
                </a:highlight>
                <a:latin typeface="楷体" panose="02010609060101010101" pitchFamily="49" charset="-122"/>
                <a:ea typeface="楷体" panose="02010609060101010101" pitchFamily="49" charset="-122"/>
              </a:rPr>
              <a:t>李子说理</a:t>
            </a:r>
            <a:r>
              <a:rPr lang="zh-CN" altLang="en-US" sz="2800" dirty="0">
                <a:latin typeface="楷体" panose="02010609060101010101" pitchFamily="49" charset="-122"/>
                <a:ea typeface="楷体" panose="02010609060101010101" pitchFamily="49" charset="-122"/>
              </a:rPr>
              <a:t>的</a:t>
            </a:r>
            <a:r>
              <a:rPr lang="zh-CN" altLang="en-US" sz="2800" dirty="0">
                <a:solidFill>
                  <a:srgbClr val="00B050"/>
                </a:solidFill>
                <a:latin typeface="楷体" panose="02010609060101010101" pitchFamily="49" charset="-122"/>
                <a:ea typeface="楷体" panose="02010609060101010101" pitchFamily="49" charset="-122"/>
              </a:rPr>
              <a:t>六篇亚马逊证据系列文章</a:t>
            </a:r>
            <a:endParaRPr lang="en-US" altLang="zh-CN" sz="2800" dirty="0">
              <a:solidFill>
                <a:srgbClr val="00B050"/>
              </a:solidFill>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sz="2800" b="1" dirty="0">
              <a:solidFill>
                <a:srgbClr val="FF0000"/>
              </a:solidFill>
              <a:latin typeface="楷体" panose="02010609060101010101" pitchFamily="49" charset="-122"/>
              <a:ea typeface="楷体" panose="02010609060101010101" pitchFamily="49" charset="-122"/>
            </a:endParaRPr>
          </a:p>
          <a:p>
            <a:pPr>
              <a:buFont typeface="Wingdings" panose="05000000000000000000" pitchFamily="2" charset="2"/>
              <a:buNone/>
            </a:pPr>
            <a:r>
              <a:rPr lang="en-US" altLang="zh-HK" dirty="0">
                <a:latin typeface="楷体" panose="02010609060101010101" pitchFamily="49" charset="-122"/>
                <a:ea typeface="楷体" panose="02010609060101010101" pitchFamily="49" charset="-122"/>
              </a:rPr>
              <a:t>     </a:t>
            </a:r>
            <a:endParaRPr lang="en-US" altLang="zh-CN" sz="2000" dirty="0">
              <a:latin typeface="標楷體" pitchFamily="65" charset="-128"/>
              <a:ea typeface="標楷體" pitchFamily="65" charset="-128"/>
            </a:endParaRPr>
          </a:p>
          <a:p>
            <a:endParaRPr lang="en-US" altLang="zh-CN" dirty="0">
              <a:latin typeface="標楷體" pitchFamily="65" charset="-128"/>
              <a:ea typeface="標楷體" pitchFamily="65" charset="-128"/>
            </a:endParaRPr>
          </a:p>
          <a:p>
            <a:endParaRPr lang="zh-HK" altLang="en-US" dirty="0">
              <a:latin typeface="標楷體" pitchFamily="65" charset="-128"/>
              <a:ea typeface="標楷體" pitchFamily="65" charset="-128"/>
            </a:endParaRPr>
          </a:p>
        </p:txBody>
      </p:sp>
    </p:spTree>
    <p:extLst>
      <p:ext uri="{BB962C8B-B14F-4D97-AF65-F5344CB8AC3E}">
        <p14:creationId xmlns:p14="http://schemas.microsoft.com/office/powerpoint/2010/main" val="1839800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1E35A01B-AB20-4CAB-A03C-0CC20FD6DFB7}"/>
              </a:ext>
            </a:extLst>
          </p:cNvPr>
          <p:cNvSpPr>
            <a:spLocks noGrp="1"/>
          </p:cNvSpPr>
          <p:nvPr>
            <p:ph type="title"/>
          </p:nvPr>
        </p:nvSpPr>
        <p:spPr>
          <a:xfrm>
            <a:off x="457200" y="1268760"/>
            <a:ext cx="8229600" cy="1143000"/>
          </a:xfrm>
        </p:spPr>
        <p:txBody>
          <a:bodyPr>
            <a:normAutofit/>
          </a:bodyPr>
          <a:lstStyle/>
          <a:p>
            <a:r>
              <a:rPr lang="zh-CN" altLang="en-US" sz="4000" u="sng" dirty="0">
                <a:latin typeface="楷体" panose="02010609060101010101" pitchFamily="49" charset="-122"/>
                <a:ea typeface="楷体" panose="02010609060101010101" pitchFamily="49" charset="-122"/>
              </a:rPr>
              <a:t>常见域外网络平台之点评</a:t>
            </a:r>
            <a:endParaRPr lang="x-none" altLang="en-US" sz="4000" u="sng" dirty="0"/>
          </a:p>
        </p:txBody>
      </p:sp>
      <p:sp>
        <p:nvSpPr>
          <p:cNvPr id="5" name="TextBox 4"/>
          <p:cNvSpPr txBox="1"/>
          <p:nvPr/>
        </p:nvSpPr>
        <p:spPr>
          <a:xfrm>
            <a:off x="8143868" y="6143644"/>
            <a:ext cx="1000132" cy="369332"/>
          </a:xfrm>
          <a:prstGeom prst="rect">
            <a:avLst/>
          </a:prstGeom>
          <a:noFill/>
          <a:ln w="0">
            <a:noFill/>
          </a:ln>
        </p:spPr>
        <p:txBody>
          <a:bodyPr wrap="square" rtlCol="0">
            <a:spAutoFit/>
          </a:bodyPr>
          <a:lstStyle/>
          <a:p>
            <a:r>
              <a:rPr lang="en-US" altLang="zh-CN" dirty="0"/>
              <a:t>9/11</a:t>
            </a:r>
            <a:endParaRPr lang="zh-CN" altLang="en-US" dirty="0"/>
          </a:p>
        </p:txBody>
      </p:sp>
      <p:sp>
        <p:nvSpPr>
          <p:cNvPr id="6" name="Content Placeholder 2">
            <a:extLst>
              <a:ext uri="{FF2B5EF4-FFF2-40B4-BE49-F238E27FC236}">
                <a16:creationId xmlns:a16="http://schemas.microsoft.com/office/drawing/2014/main" id="{C01D0DF4-45C2-5F6D-BBA1-FA23AF976C13}"/>
              </a:ext>
            </a:extLst>
          </p:cNvPr>
          <p:cNvSpPr txBox="1">
            <a:spLocks noChangeArrowheads="1"/>
          </p:cNvSpPr>
          <p:nvPr/>
        </p:nvSpPr>
        <p:spPr>
          <a:xfrm>
            <a:off x="1182688" y="1844824"/>
            <a:ext cx="7772400" cy="42484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CN" dirty="0"/>
          </a:p>
          <a:p>
            <a:pPr>
              <a:buFont typeface="Wingdings" panose="05000000000000000000" pitchFamily="2" charset="2"/>
              <a:buChar char="Ø"/>
            </a:pPr>
            <a:r>
              <a:rPr lang="en-US" altLang="zh-CN" sz="2800" dirty="0">
                <a:latin typeface="楷体" panose="02010609060101010101" pitchFamily="49" charset="-122"/>
                <a:ea typeface="楷体" panose="02010609060101010101" pitchFamily="49" charset="-122"/>
              </a:rPr>
              <a:t>Facebook</a:t>
            </a:r>
            <a:r>
              <a:rPr lang="zh-CN" altLang="en-US" sz="2800" dirty="0">
                <a:latin typeface="楷体" panose="02010609060101010101" pitchFamily="49" charset="-122"/>
                <a:ea typeface="楷体" panose="02010609060101010101" pitchFamily="49" charset="-122"/>
              </a:rPr>
              <a:t>网站</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网站性质与管理机制</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真实性与公开性认定</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hlinkClick r:id="rId2" action="ppaction://hlinkfile"/>
              </a:rPr>
              <a:t>赋青春</a:t>
            </a:r>
            <a:r>
              <a:rPr lang="en-US" altLang="zh-CN" sz="2800" dirty="0">
                <a:latin typeface="楷体" panose="02010609060101010101" pitchFamily="49" charset="-122"/>
                <a:ea typeface="楷体" panose="02010609060101010101" pitchFamily="49" charset="-122"/>
                <a:hlinkClick r:id="rId2" action="ppaction://hlinkfile"/>
              </a:rPr>
              <a:t>-</a:t>
            </a:r>
            <a:r>
              <a:rPr lang="zh-CN" altLang="en-US" sz="2800" dirty="0">
                <a:latin typeface="楷体" panose="02010609060101010101" pitchFamily="49" charset="-122"/>
                <a:ea typeface="楷体" panose="02010609060101010101" pitchFamily="49" charset="-122"/>
                <a:hlinkClick r:id="rId2" action="ppaction://hlinkfile"/>
              </a:rPr>
              <a:t>优秀学术论文（官方）</a:t>
            </a:r>
            <a:endParaRPr lang="en-US" altLang="zh-CN" sz="2800" dirty="0">
              <a:latin typeface="楷体" panose="02010609060101010101" pitchFamily="49" charset="-122"/>
              <a:ea typeface="楷体" panose="02010609060101010101" pitchFamily="49" charset="-122"/>
            </a:endParaRPr>
          </a:p>
          <a:p>
            <a:pPr marL="0" indent="0">
              <a:buNone/>
            </a:pPr>
            <a:endParaRPr lang="en-US" altLang="zh-CN" sz="2800" dirty="0">
              <a:latin typeface="楷体" panose="02010609060101010101" pitchFamily="49" charset="-122"/>
              <a:ea typeface="楷体" panose="02010609060101010101" pitchFamily="49" charset="-122"/>
            </a:endParaRPr>
          </a:p>
          <a:p>
            <a:pPr marL="0" indent="0">
              <a:buNone/>
            </a:pP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sz="2800" b="1" dirty="0">
              <a:solidFill>
                <a:srgbClr val="FF0000"/>
              </a:solidFill>
              <a:latin typeface="楷体" panose="02010609060101010101" pitchFamily="49" charset="-122"/>
              <a:ea typeface="楷体" panose="02010609060101010101" pitchFamily="49" charset="-122"/>
            </a:endParaRPr>
          </a:p>
          <a:p>
            <a:pPr>
              <a:buFont typeface="Wingdings" panose="05000000000000000000" pitchFamily="2" charset="2"/>
              <a:buNone/>
            </a:pPr>
            <a:r>
              <a:rPr lang="en-US" altLang="zh-HK" dirty="0">
                <a:latin typeface="楷体" panose="02010609060101010101" pitchFamily="49" charset="-122"/>
                <a:ea typeface="楷体" panose="02010609060101010101" pitchFamily="49" charset="-122"/>
              </a:rPr>
              <a:t>     </a:t>
            </a:r>
            <a:endParaRPr lang="en-US" altLang="zh-CN" sz="2000" dirty="0">
              <a:latin typeface="標楷體" pitchFamily="65" charset="-128"/>
              <a:ea typeface="標楷體" pitchFamily="65" charset="-128"/>
            </a:endParaRPr>
          </a:p>
          <a:p>
            <a:endParaRPr lang="en-US" altLang="zh-CN" dirty="0">
              <a:latin typeface="標楷體" pitchFamily="65" charset="-128"/>
              <a:ea typeface="標楷體" pitchFamily="65" charset="-128"/>
            </a:endParaRPr>
          </a:p>
          <a:p>
            <a:endParaRPr lang="zh-HK" altLang="en-US" dirty="0">
              <a:latin typeface="標楷體" pitchFamily="65" charset="-128"/>
              <a:ea typeface="標楷體" pitchFamily="65" charset="-128"/>
            </a:endParaRPr>
          </a:p>
        </p:txBody>
      </p:sp>
    </p:spTree>
    <p:extLst>
      <p:ext uri="{BB962C8B-B14F-4D97-AF65-F5344CB8AC3E}">
        <p14:creationId xmlns:p14="http://schemas.microsoft.com/office/powerpoint/2010/main" val="1822739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1E35A01B-AB20-4CAB-A03C-0CC20FD6DFB7}"/>
              </a:ext>
            </a:extLst>
          </p:cNvPr>
          <p:cNvSpPr>
            <a:spLocks noGrp="1"/>
          </p:cNvSpPr>
          <p:nvPr>
            <p:ph type="title"/>
          </p:nvPr>
        </p:nvSpPr>
        <p:spPr>
          <a:xfrm>
            <a:off x="457200" y="1268760"/>
            <a:ext cx="8229600" cy="1143000"/>
          </a:xfrm>
        </p:spPr>
        <p:txBody>
          <a:bodyPr>
            <a:normAutofit/>
          </a:bodyPr>
          <a:lstStyle/>
          <a:p>
            <a:r>
              <a:rPr lang="zh-CN" altLang="en-US" sz="4000" u="sng" dirty="0">
                <a:latin typeface="楷体" panose="02010609060101010101" pitchFamily="49" charset="-122"/>
                <a:ea typeface="楷体" panose="02010609060101010101" pitchFamily="49" charset="-122"/>
              </a:rPr>
              <a:t>常见域外网络平台之点评</a:t>
            </a:r>
            <a:endParaRPr lang="x-none" altLang="en-US" sz="4000" u="sng" dirty="0"/>
          </a:p>
        </p:txBody>
      </p:sp>
      <p:sp>
        <p:nvSpPr>
          <p:cNvPr id="5" name="TextBox 4"/>
          <p:cNvSpPr txBox="1"/>
          <p:nvPr/>
        </p:nvSpPr>
        <p:spPr>
          <a:xfrm>
            <a:off x="8143868" y="6143644"/>
            <a:ext cx="1000132" cy="369332"/>
          </a:xfrm>
          <a:prstGeom prst="rect">
            <a:avLst/>
          </a:prstGeom>
          <a:noFill/>
          <a:ln w="0">
            <a:noFill/>
          </a:ln>
        </p:spPr>
        <p:txBody>
          <a:bodyPr wrap="square" rtlCol="0">
            <a:spAutoFit/>
          </a:bodyPr>
          <a:lstStyle/>
          <a:p>
            <a:r>
              <a:rPr lang="en-US" altLang="zh-CN" dirty="0"/>
              <a:t>10/11</a:t>
            </a:r>
            <a:endParaRPr lang="zh-CN" altLang="en-US" dirty="0"/>
          </a:p>
        </p:txBody>
      </p:sp>
      <p:sp>
        <p:nvSpPr>
          <p:cNvPr id="6" name="Content Placeholder 2">
            <a:extLst>
              <a:ext uri="{FF2B5EF4-FFF2-40B4-BE49-F238E27FC236}">
                <a16:creationId xmlns:a16="http://schemas.microsoft.com/office/drawing/2014/main" id="{C01D0DF4-45C2-5F6D-BBA1-FA23AF976C13}"/>
              </a:ext>
            </a:extLst>
          </p:cNvPr>
          <p:cNvSpPr txBox="1">
            <a:spLocks noChangeArrowheads="1"/>
          </p:cNvSpPr>
          <p:nvPr/>
        </p:nvSpPr>
        <p:spPr>
          <a:xfrm>
            <a:off x="1182688" y="1844824"/>
            <a:ext cx="7772400" cy="42484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CN" dirty="0"/>
          </a:p>
          <a:p>
            <a:pPr>
              <a:buFont typeface="Wingdings" panose="05000000000000000000" pitchFamily="2" charset="2"/>
              <a:buChar char="Ø"/>
            </a:pPr>
            <a:r>
              <a:rPr lang="en-US" altLang="zh-CN" sz="2800" dirty="0">
                <a:latin typeface="楷体" panose="02010609060101010101" pitchFamily="49" charset="-122"/>
                <a:ea typeface="楷体" panose="02010609060101010101" pitchFamily="49" charset="-122"/>
              </a:rPr>
              <a:t>YouTube</a:t>
            </a:r>
            <a:r>
              <a:rPr lang="zh-CN" altLang="en-US" sz="2800" dirty="0">
                <a:latin typeface="楷体" panose="02010609060101010101" pitchFamily="49" charset="-122"/>
                <a:ea typeface="楷体" panose="02010609060101010101" pitchFamily="49" charset="-122"/>
              </a:rPr>
              <a:t>网站</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网站性质与管理机制</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真实性与公开性认定</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hlinkClick r:id="rId2" action="ppaction://hlinkfile"/>
              </a:rPr>
              <a:t>关于</a:t>
            </a:r>
            <a:r>
              <a:rPr lang="en-US" altLang="zh-CN" sz="2800" dirty="0">
                <a:latin typeface="楷体" panose="02010609060101010101" pitchFamily="49" charset="-122"/>
                <a:ea typeface="楷体" panose="02010609060101010101" pitchFamily="49" charset="-122"/>
                <a:hlinkClick r:id="rId2" action="ppaction://hlinkfile"/>
              </a:rPr>
              <a:t>YouTube</a:t>
            </a:r>
            <a:r>
              <a:rPr lang="zh-CN" altLang="en-US" sz="2800" dirty="0">
                <a:latin typeface="楷体" panose="02010609060101010101" pitchFamily="49" charset="-122"/>
                <a:ea typeface="楷体" panose="02010609060101010101" pitchFamily="49" charset="-122"/>
                <a:hlinkClick r:id="rId2" action="ppaction://hlinkfile"/>
              </a:rPr>
              <a:t>证据的文章（民间）</a:t>
            </a:r>
            <a:endParaRPr lang="en-US" altLang="zh-CN" sz="2800" dirty="0">
              <a:latin typeface="楷体" panose="02010609060101010101" pitchFamily="49" charset="-122"/>
              <a:ea typeface="楷体" panose="02010609060101010101" pitchFamily="49" charset="-122"/>
            </a:endParaRPr>
          </a:p>
          <a:p>
            <a:pPr marL="0" indent="0">
              <a:buNone/>
            </a:pPr>
            <a:endParaRPr lang="en-US" altLang="zh-CN" sz="2800" b="1" dirty="0">
              <a:solidFill>
                <a:srgbClr val="FF0000"/>
              </a:solidFill>
              <a:latin typeface="楷体" panose="02010609060101010101" pitchFamily="49" charset="-122"/>
              <a:ea typeface="楷体" panose="02010609060101010101" pitchFamily="49" charset="-122"/>
            </a:endParaRPr>
          </a:p>
          <a:p>
            <a:pPr>
              <a:buFont typeface="Wingdings" panose="05000000000000000000" pitchFamily="2" charset="2"/>
              <a:buNone/>
            </a:pPr>
            <a:r>
              <a:rPr lang="en-US" altLang="zh-HK" dirty="0">
                <a:latin typeface="楷体" panose="02010609060101010101" pitchFamily="49" charset="-122"/>
                <a:ea typeface="楷体" panose="02010609060101010101" pitchFamily="49" charset="-122"/>
              </a:rPr>
              <a:t>     </a:t>
            </a:r>
            <a:endParaRPr lang="en-US" altLang="zh-CN" sz="2000" dirty="0">
              <a:latin typeface="標楷體" pitchFamily="65" charset="-128"/>
              <a:ea typeface="標楷體" pitchFamily="65" charset="-128"/>
            </a:endParaRPr>
          </a:p>
          <a:p>
            <a:endParaRPr lang="en-US" altLang="zh-CN" dirty="0">
              <a:latin typeface="標楷體" pitchFamily="65" charset="-128"/>
              <a:ea typeface="標楷體" pitchFamily="65" charset="-128"/>
            </a:endParaRPr>
          </a:p>
          <a:p>
            <a:endParaRPr lang="zh-HK" altLang="en-US" dirty="0">
              <a:latin typeface="標楷體" pitchFamily="65" charset="-128"/>
              <a:ea typeface="標楷體" pitchFamily="65" charset="-128"/>
            </a:endParaRPr>
          </a:p>
        </p:txBody>
      </p:sp>
    </p:spTree>
    <p:extLst>
      <p:ext uri="{BB962C8B-B14F-4D97-AF65-F5344CB8AC3E}">
        <p14:creationId xmlns:p14="http://schemas.microsoft.com/office/powerpoint/2010/main" val="3117340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1E35A01B-AB20-4CAB-A03C-0CC20FD6DFB7}"/>
              </a:ext>
            </a:extLst>
          </p:cNvPr>
          <p:cNvSpPr>
            <a:spLocks noGrp="1"/>
          </p:cNvSpPr>
          <p:nvPr>
            <p:ph type="title"/>
          </p:nvPr>
        </p:nvSpPr>
        <p:spPr>
          <a:xfrm>
            <a:off x="457200" y="1268760"/>
            <a:ext cx="8229600" cy="1143000"/>
          </a:xfrm>
        </p:spPr>
        <p:txBody>
          <a:bodyPr>
            <a:normAutofit/>
          </a:bodyPr>
          <a:lstStyle/>
          <a:p>
            <a:r>
              <a:rPr lang="zh-CN" altLang="en-US" sz="4000" u="sng" dirty="0">
                <a:latin typeface="楷体" panose="02010609060101010101" pitchFamily="49" charset="-122"/>
                <a:ea typeface="楷体" panose="02010609060101010101" pitchFamily="49" charset="-122"/>
              </a:rPr>
              <a:t>常见域外网络平台之点评</a:t>
            </a:r>
            <a:endParaRPr lang="x-none" altLang="en-US" sz="4000" u="sng" dirty="0"/>
          </a:p>
        </p:txBody>
      </p:sp>
      <p:sp>
        <p:nvSpPr>
          <p:cNvPr id="5" name="TextBox 4"/>
          <p:cNvSpPr txBox="1"/>
          <p:nvPr/>
        </p:nvSpPr>
        <p:spPr>
          <a:xfrm>
            <a:off x="8143868" y="6143644"/>
            <a:ext cx="1000132" cy="369332"/>
          </a:xfrm>
          <a:prstGeom prst="rect">
            <a:avLst/>
          </a:prstGeom>
          <a:noFill/>
          <a:ln w="0">
            <a:noFill/>
          </a:ln>
        </p:spPr>
        <p:txBody>
          <a:bodyPr wrap="square" rtlCol="0">
            <a:spAutoFit/>
          </a:bodyPr>
          <a:lstStyle/>
          <a:p>
            <a:r>
              <a:rPr lang="en-US" altLang="zh-CN" dirty="0"/>
              <a:t>11/11</a:t>
            </a:r>
            <a:endParaRPr lang="zh-CN" altLang="en-US" dirty="0"/>
          </a:p>
        </p:txBody>
      </p:sp>
      <p:sp>
        <p:nvSpPr>
          <p:cNvPr id="6" name="Content Placeholder 2">
            <a:extLst>
              <a:ext uri="{FF2B5EF4-FFF2-40B4-BE49-F238E27FC236}">
                <a16:creationId xmlns:a16="http://schemas.microsoft.com/office/drawing/2014/main" id="{C01D0DF4-45C2-5F6D-BBA1-FA23AF976C13}"/>
              </a:ext>
            </a:extLst>
          </p:cNvPr>
          <p:cNvSpPr txBox="1">
            <a:spLocks noChangeArrowheads="1"/>
          </p:cNvSpPr>
          <p:nvPr/>
        </p:nvSpPr>
        <p:spPr>
          <a:xfrm>
            <a:off x="1182688" y="1844824"/>
            <a:ext cx="7772400" cy="42484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CN" dirty="0"/>
          </a:p>
          <a:p>
            <a:pPr>
              <a:buFont typeface="Wingdings" panose="05000000000000000000" pitchFamily="2" charset="2"/>
              <a:buChar char="Ø"/>
            </a:pPr>
            <a:r>
              <a:rPr lang="en-US" altLang="zh-CN" sz="2800" dirty="0">
                <a:latin typeface="楷体" panose="02010609060101010101" pitchFamily="49" charset="-122"/>
                <a:ea typeface="楷体" panose="02010609060101010101" pitchFamily="49" charset="-122"/>
              </a:rPr>
              <a:t>Wayback Machine</a:t>
            </a:r>
            <a:r>
              <a:rPr lang="zh-CN" altLang="en-US" sz="2800" dirty="0">
                <a:latin typeface="楷体" panose="02010609060101010101" pitchFamily="49" charset="-122"/>
                <a:ea typeface="楷体" panose="02010609060101010101" pitchFamily="49" charset="-122"/>
              </a:rPr>
              <a:t>网站</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hlinkClick r:id="rId2" action="ppaction://hlinkfile"/>
              </a:rPr>
              <a:t>网站性质与管理机制</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活用“网页时光倒流机”进行固化证据</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真实性与公开性认定</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hlinkClick r:id="rId3" action="ppaction://hlinkfile"/>
              </a:rPr>
              <a:t>涉及</a:t>
            </a:r>
            <a:r>
              <a:rPr lang="en-US" altLang="zh-CN" sz="2800" dirty="0">
                <a:latin typeface="楷体" panose="02010609060101010101" pitchFamily="49" charset="-122"/>
                <a:ea typeface="楷体" panose="02010609060101010101" pitchFamily="49" charset="-122"/>
                <a:hlinkClick r:id="rId3" action="ppaction://hlinkfile"/>
              </a:rPr>
              <a:t>Wayback Machine</a:t>
            </a:r>
            <a:r>
              <a:rPr lang="zh-CN" altLang="en-US" sz="2800" dirty="0">
                <a:latin typeface="楷体" panose="02010609060101010101" pitchFamily="49" charset="-122"/>
                <a:ea typeface="楷体" panose="02010609060101010101" pitchFamily="49" charset="-122"/>
                <a:hlinkClick r:id="rId3" action="ppaction://hlinkfile"/>
              </a:rPr>
              <a:t>的在先判决</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highlight>
                  <a:srgbClr val="FFFF00"/>
                </a:highlight>
                <a:latin typeface="楷体" panose="02010609060101010101" pitchFamily="49" charset="-122"/>
                <a:ea typeface="楷体" panose="02010609060101010101" pitchFamily="49" charset="-122"/>
              </a:rPr>
              <a:t>李子说理</a:t>
            </a:r>
            <a:r>
              <a:rPr lang="zh-CN" altLang="en-US" sz="2800" dirty="0">
                <a:latin typeface="楷体" panose="02010609060101010101" pitchFamily="49" charset="-122"/>
                <a:ea typeface="楷体" panose="02010609060101010101" pitchFamily="49" charset="-122"/>
              </a:rPr>
              <a:t>的三篇系列文章</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solidFill>
                  <a:srgbClr val="00B050"/>
                </a:solidFill>
                <a:latin typeface="楷体" panose="02010609060101010101" pitchFamily="49" charset="-122"/>
                <a:ea typeface="楷体" panose="02010609060101010101" pitchFamily="49" charset="-122"/>
              </a:rPr>
              <a:t>互联网证据取证“避坑”指南</a:t>
            </a:r>
            <a:endParaRPr lang="en-US" altLang="zh-CN" sz="2800" dirty="0">
              <a:solidFill>
                <a:srgbClr val="00B050"/>
              </a:solidFill>
              <a:latin typeface="楷体" panose="02010609060101010101" pitchFamily="49" charset="-122"/>
              <a:ea typeface="楷体" panose="02010609060101010101" pitchFamily="49" charset="-122"/>
            </a:endParaRPr>
          </a:p>
          <a:p>
            <a:pPr marL="0" indent="0">
              <a:buNone/>
            </a:pPr>
            <a:endParaRPr lang="en-US" altLang="zh-CN" sz="2800" dirty="0">
              <a:latin typeface="楷体" panose="02010609060101010101" pitchFamily="49" charset="-122"/>
              <a:ea typeface="楷体" panose="02010609060101010101" pitchFamily="49" charset="-122"/>
            </a:endParaRPr>
          </a:p>
          <a:p>
            <a:pPr marL="0" indent="0">
              <a:buNone/>
            </a:pP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sz="2800" b="1" dirty="0">
              <a:solidFill>
                <a:srgbClr val="FF0000"/>
              </a:solidFill>
              <a:latin typeface="楷体" panose="02010609060101010101" pitchFamily="49" charset="-122"/>
              <a:ea typeface="楷体" panose="02010609060101010101" pitchFamily="49" charset="-122"/>
            </a:endParaRPr>
          </a:p>
          <a:p>
            <a:pPr>
              <a:buFont typeface="Wingdings" panose="05000000000000000000" pitchFamily="2" charset="2"/>
              <a:buNone/>
            </a:pPr>
            <a:r>
              <a:rPr lang="en-US" altLang="zh-HK" dirty="0">
                <a:latin typeface="楷体" panose="02010609060101010101" pitchFamily="49" charset="-122"/>
                <a:ea typeface="楷体" panose="02010609060101010101" pitchFamily="49" charset="-122"/>
              </a:rPr>
              <a:t>     </a:t>
            </a:r>
            <a:endParaRPr lang="en-US" altLang="zh-CN" sz="2000" dirty="0">
              <a:latin typeface="標楷體" pitchFamily="65" charset="-128"/>
              <a:ea typeface="標楷體" pitchFamily="65" charset="-128"/>
            </a:endParaRPr>
          </a:p>
          <a:p>
            <a:endParaRPr lang="en-US" altLang="zh-CN" dirty="0">
              <a:latin typeface="標楷體" pitchFamily="65" charset="-128"/>
              <a:ea typeface="標楷體" pitchFamily="65" charset="-128"/>
            </a:endParaRPr>
          </a:p>
          <a:p>
            <a:endParaRPr lang="zh-HK" altLang="en-US" dirty="0">
              <a:latin typeface="標楷體" pitchFamily="65" charset="-128"/>
              <a:ea typeface="標楷體" pitchFamily="65" charset="-128"/>
            </a:endParaRPr>
          </a:p>
        </p:txBody>
      </p:sp>
    </p:spTree>
    <p:extLst>
      <p:ext uri="{BB962C8B-B14F-4D97-AF65-F5344CB8AC3E}">
        <p14:creationId xmlns:p14="http://schemas.microsoft.com/office/powerpoint/2010/main" val="2663552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ctrTitle"/>
          </p:nvPr>
        </p:nvSpPr>
        <p:spPr>
          <a:xfrm>
            <a:off x="825352" y="2636911"/>
            <a:ext cx="8067128" cy="1325837"/>
          </a:xfrm>
        </p:spPr>
        <p:txBody>
          <a:bodyPr>
            <a:normAutofit/>
          </a:bodyPr>
          <a:lstStyle/>
          <a:p>
            <a:br>
              <a:rPr lang="en-US" altLang="zh-CN" sz="33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br>
            <a:endParaRPr lang="zh-CN" altLang="en-US"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5" name="副标题 2"/>
          <p:cNvSpPr txBox="1">
            <a:spLocks/>
          </p:cNvSpPr>
          <p:nvPr/>
        </p:nvSpPr>
        <p:spPr>
          <a:xfrm>
            <a:off x="1331640" y="4091831"/>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zh-CN" altLang="en-US" sz="3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标题 1"/>
          <p:cNvSpPr txBox="1">
            <a:spLocks/>
          </p:cNvSpPr>
          <p:nvPr/>
        </p:nvSpPr>
        <p:spPr>
          <a:xfrm>
            <a:off x="755576" y="322773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4400" b="0" i="0" u="none" strike="noStrike" kern="1200" cap="none" spc="0" normalizeH="0" baseline="0" noProof="0">
              <a:ln>
                <a:noFill/>
              </a:ln>
              <a:solidFill>
                <a:schemeClr val="tx1"/>
              </a:solidFill>
              <a:effectLst/>
              <a:uLnTx/>
              <a:uFillTx/>
              <a:latin typeface="+mj-lt"/>
              <a:ea typeface="+mj-ea"/>
              <a:cs typeface="+mj-cs"/>
            </a:endParaRPr>
          </a:p>
        </p:txBody>
      </p:sp>
      <p:sp>
        <p:nvSpPr>
          <p:cNvPr id="7" name="标题 1"/>
          <p:cNvSpPr txBox="1">
            <a:spLocks/>
          </p:cNvSpPr>
          <p:nvPr/>
        </p:nvSpPr>
        <p:spPr>
          <a:xfrm>
            <a:off x="755576" y="316805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4400" b="0" i="0" u="none" strike="noStrike" kern="1200" cap="none" spc="0" normalizeH="0" baseline="0" noProof="0">
              <a:ln>
                <a:noFill/>
              </a:ln>
              <a:solidFill>
                <a:schemeClr val="tx1"/>
              </a:solidFill>
              <a:effectLst/>
              <a:uLnTx/>
              <a:uFillTx/>
              <a:latin typeface="+mj-lt"/>
              <a:ea typeface="+mj-ea"/>
              <a:cs typeface="+mj-cs"/>
            </a:endParaRPr>
          </a:p>
        </p:txBody>
      </p:sp>
      <p:sp>
        <p:nvSpPr>
          <p:cNvPr id="8" name="标题 1"/>
          <p:cNvSpPr txBox="1">
            <a:spLocks/>
          </p:cNvSpPr>
          <p:nvPr/>
        </p:nvSpPr>
        <p:spPr>
          <a:xfrm>
            <a:off x="825352" y="5913804"/>
            <a:ext cx="7772400" cy="683548"/>
          </a:xfrm>
          <a:prstGeom prst="rect">
            <a:avLst/>
          </a:prstGeom>
        </p:spPr>
        <p:txBody>
          <a:bodyPr vert="horz" lIns="91440" tIns="45720" rIns="91440" bIns="45720" rtlCol="0" anchor="ctr">
            <a:normAutofit fontScale="62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altLang="zh-CN" sz="2000" b="1" i="0" u="none" strike="noStrike" kern="1200" cap="none" spc="0" normalizeH="0" baseline="0" noProof="0" dirty="0">
              <a:ln>
                <a:noFill/>
              </a:ln>
              <a:solidFill>
                <a:schemeClr val="tx1"/>
              </a:solidFill>
              <a:effectLst/>
              <a:uLnTx/>
              <a:uFillTx/>
              <a:latin typeface="华文隶书" panose="02010800040101010101" pitchFamily="2" charset="-122"/>
              <a:ea typeface="华文隶书" panose="02010800040101010101" pitchFamily="2" charset="-122"/>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zh-CN" altLang="en-US" sz="2600" b="1" i="0" u="none" strike="noStrike" kern="1200" cap="none" spc="0" normalizeH="0" baseline="0" noProof="0" dirty="0">
                <a:ln>
                  <a:noFill/>
                </a:ln>
                <a:solidFill>
                  <a:schemeClr val="tx1"/>
                </a:solidFill>
                <a:effectLst/>
                <a:uLnTx/>
                <a:uFillTx/>
                <a:latin typeface="华文隶书" panose="02010800040101010101" pitchFamily="2" charset="-122"/>
                <a:ea typeface="华文隶书" panose="02010800040101010101" pitchFamily="2" charset="-122"/>
                <a:cs typeface="+mj-cs"/>
              </a:rPr>
              <a:t>中国知识产权培训中心（广东佛山）实践基地</a:t>
            </a:r>
            <a:endParaRPr kumimoji="0" lang="en-US" altLang="zh-CN" sz="2600" b="1" i="0" u="none" strike="noStrike" kern="1200" cap="none" spc="0" normalizeH="0" baseline="0" noProof="0" dirty="0">
              <a:ln>
                <a:noFill/>
              </a:ln>
              <a:solidFill>
                <a:schemeClr val="tx1"/>
              </a:solidFill>
              <a:effectLst/>
              <a:uLnTx/>
              <a:uFillTx/>
              <a:latin typeface="华文隶书" panose="02010800040101010101" pitchFamily="2" charset="-122"/>
              <a:ea typeface="华文隶书" panose="02010800040101010101" pitchFamily="2" charset="-122"/>
              <a:cs typeface="+mj-cs"/>
            </a:endParaRPr>
          </a:p>
          <a:p>
            <a:pPr algn="r">
              <a:spcBef>
                <a:spcPct val="0"/>
              </a:spcBef>
              <a:defRPr/>
            </a:pPr>
            <a:r>
              <a:rPr kumimoji="0" lang="zh-CN" altLang="en-US" sz="2600" b="1" i="0" u="none" strike="noStrike" kern="1200" cap="none" spc="0" normalizeH="0" baseline="0" noProof="0" dirty="0">
                <a:ln>
                  <a:noFill/>
                </a:ln>
                <a:solidFill>
                  <a:schemeClr val="tx1"/>
                </a:solidFill>
                <a:effectLst/>
                <a:uLnTx/>
                <a:uFillTx/>
                <a:latin typeface="华文隶书" panose="02010800040101010101" pitchFamily="2" charset="-122"/>
                <a:ea typeface="华文隶书" panose="02010800040101010101" pitchFamily="2" charset="-122"/>
                <a:cs typeface="+mj-cs"/>
              </a:rPr>
              <a:t> </a:t>
            </a:r>
            <a:r>
              <a:rPr kumimoji="0" lang="en-US" altLang="zh-CN" sz="2600" b="1" i="0" u="none" strike="noStrike" kern="1200" cap="none" spc="0" normalizeH="0" baseline="0" noProof="0" dirty="0">
                <a:ln>
                  <a:noFill/>
                </a:ln>
                <a:solidFill>
                  <a:schemeClr val="tx1"/>
                </a:solidFill>
                <a:effectLst/>
                <a:uLnTx/>
                <a:uFillTx/>
                <a:latin typeface="华文隶书" panose="02010800040101010101" pitchFamily="2" charset="-122"/>
                <a:ea typeface="华文隶书" panose="02010800040101010101" pitchFamily="2" charset="-122"/>
                <a:cs typeface="+mj-cs"/>
              </a:rPr>
              <a:t>2024</a:t>
            </a:r>
            <a:r>
              <a:rPr kumimoji="0" lang="zh-CN" altLang="en-US" sz="2600" b="1" i="0" u="none" strike="noStrike" kern="1200" cap="none" spc="0" normalizeH="0" baseline="0" noProof="0" dirty="0">
                <a:ln>
                  <a:noFill/>
                </a:ln>
                <a:solidFill>
                  <a:schemeClr val="tx1"/>
                </a:solidFill>
                <a:effectLst/>
                <a:uLnTx/>
                <a:uFillTx/>
                <a:latin typeface="华文隶书" panose="02010800040101010101" pitchFamily="2" charset="-122"/>
                <a:ea typeface="华文隶书" panose="02010800040101010101" pitchFamily="2" charset="-122"/>
                <a:cs typeface="+mj-cs"/>
              </a:rPr>
              <a:t>年</a:t>
            </a:r>
            <a:r>
              <a:rPr lang="en-US" altLang="zh-CN" sz="2600" b="1" dirty="0">
                <a:latin typeface="华文隶书" panose="02010800040101010101" pitchFamily="2" charset="-122"/>
                <a:ea typeface="华文隶书" panose="02010800040101010101" pitchFamily="2" charset="-122"/>
                <a:cs typeface="+mj-cs"/>
              </a:rPr>
              <a:t>5</a:t>
            </a:r>
            <a:r>
              <a:rPr lang="zh-CN" altLang="en-US" sz="2600" b="1" dirty="0">
                <a:latin typeface="华文隶书" panose="02010800040101010101" pitchFamily="2" charset="-122"/>
                <a:ea typeface="华文隶书" panose="02010800040101010101" pitchFamily="2" charset="-122"/>
                <a:cs typeface="+mj-cs"/>
              </a:rPr>
              <a:t>月</a:t>
            </a:r>
            <a:r>
              <a:rPr lang="en-US" altLang="zh-CN" sz="2600" b="1" dirty="0">
                <a:latin typeface="华文隶书" panose="02010800040101010101" pitchFamily="2" charset="-122"/>
                <a:ea typeface="华文隶书" panose="02010800040101010101" pitchFamily="2" charset="-122"/>
                <a:cs typeface="+mj-cs"/>
              </a:rPr>
              <a:t>31</a:t>
            </a:r>
            <a:r>
              <a:rPr lang="zh-CN" altLang="en-US" sz="2600" b="1" dirty="0">
                <a:latin typeface="华文隶书" panose="02010800040101010101" pitchFamily="2" charset="-122"/>
                <a:ea typeface="华文隶书" panose="02010800040101010101" pitchFamily="2" charset="-122"/>
                <a:cs typeface="+mj-cs"/>
              </a:rPr>
              <a:t>日</a:t>
            </a:r>
            <a:endParaRPr lang="en-US" altLang="zh-CN" sz="2600" b="1" dirty="0">
              <a:latin typeface="华文隶书" panose="02010800040101010101" pitchFamily="2" charset="-122"/>
              <a:ea typeface="华文隶书" panose="02010800040101010101" pitchFamily="2" charset="-122"/>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zh-CN" altLang="en-US" sz="2000" b="1" i="0" u="none" strike="noStrike" kern="1200" cap="none" spc="0" normalizeH="0" baseline="0" noProof="0" dirty="0">
              <a:ln>
                <a:noFill/>
              </a:ln>
              <a:solidFill>
                <a:schemeClr val="tx1"/>
              </a:solidFill>
              <a:effectLst/>
              <a:uLnTx/>
              <a:uFillTx/>
              <a:latin typeface="华文隶书" panose="02010800040101010101" pitchFamily="2" charset="-122"/>
              <a:ea typeface="华文隶书" panose="02010800040101010101" pitchFamily="2" charset="-122"/>
              <a:cs typeface="+mj-cs"/>
            </a:endParaRPr>
          </a:p>
        </p:txBody>
      </p:sp>
      <p:sp>
        <p:nvSpPr>
          <p:cNvPr id="3" name="文本框 2">
            <a:extLst>
              <a:ext uri="{FF2B5EF4-FFF2-40B4-BE49-F238E27FC236}">
                <a16:creationId xmlns:a16="http://schemas.microsoft.com/office/drawing/2014/main" id="{2FE805A0-AA61-AE32-8325-9FAD12FC2D73}"/>
              </a:ext>
            </a:extLst>
          </p:cNvPr>
          <p:cNvSpPr txBox="1"/>
          <p:nvPr/>
        </p:nvSpPr>
        <p:spPr>
          <a:xfrm>
            <a:off x="1426368" y="2348880"/>
            <a:ext cx="7034064" cy="2215991"/>
          </a:xfrm>
          <a:prstGeom prst="rect">
            <a:avLst/>
          </a:prstGeom>
          <a:noFill/>
        </p:spPr>
        <p:txBody>
          <a:bodyPr wrap="square">
            <a:spAutoFit/>
          </a:bodyPr>
          <a:lstStyle/>
          <a:p>
            <a:pPr marL="0" indent="0">
              <a:buNone/>
            </a:pPr>
            <a:endParaRPr lang="en-US" altLang="zh-CN" dirty="0"/>
          </a:p>
          <a:p>
            <a:pPr marL="0" indent="0" algn="ctr">
              <a:buNone/>
            </a:pPr>
            <a:r>
              <a:rPr lang="zh-CN" altLang="en-US" sz="4000" b="1" dirty="0">
                <a:solidFill>
                  <a:srgbClr val="FF0000"/>
                </a:solidFill>
                <a:latin typeface="楷体" panose="02010609060101010101" pitchFamily="49" charset="-122"/>
                <a:ea typeface="楷体" panose="02010609060101010101" pitchFamily="49" charset="-122"/>
              </a:rPr>
              <a:t>彼此成就，互相温暖！</a:t>
            </a:r>
            <a:endParaRPr lang="en-US" altLang="zh-CN" sz="4000" b="1" dirty="0">
              <a:solidFill>
                <a:srgbClr val="FF0000"/>
              </a:solidFill>
              <a:latin typeface="楷体" panose="02010609060101010101" pitchFamily="49" charset="-122"/>
              <a:ea typeface="楷体" panose="02010609060101010101" pitchFamily="49" charset="-122"/>
            </a:endParaRPr>
          </a:p>
          <a:p>
            <a:pPr marL="0" indent="0">
              <a:buNone/>
            </a:pPr>
            <a:endParaRPr lang="en-US" altLang="zh-CN" sz="4000" b="1" dirty="0">
              <a:solidFill>
                <a:srgbClr val="FF0000"/>
              </a:solidFill>
              <a:latin typeface="楷体" panose="02010609060101010101" pitchFamily="49" charset="-122"/>
              <a:ea typeface="楷体" panose="02010609060101010101" pitchFamily="49" charset="-122"/>
            </a:endParaRPr>
          </a:p>
          <a:p>
            <a:pPr marL="0" indent="0" algn="ctr">
              <a:buNone/>
            </a:pPr>
            <a:endParaRPr lang="en-US" altLang="zh-CN" sz="4000" b="1" dirty="0">
              <a:solidFill>
                <a:schemeClr val="tx2"/>
              </a:solidFill>
              <a:latin typeface="楷体" panose="02010609060101010101" pitchFamily="49" charset="-122"/>
              <a:ea typeface="楷体" panose="02010609060101010101" pitchFamily="49" charset="-122"/>
            </a:endParaRPr>
          </a:p>
        </p:txBody>
      </p:sp>
      <p:pic>
        <p:nvPicPr>
          <p:cNvPr id="13" name="图片 12" descr="形状&#10;&#10;中度可信度描述已自动生成">
            <a:extLst>
              <a:ext uri="{FF2B5EF4-FFF2-40B4-BE49-F238E27FC236}">
                <a16:creationId xmlns:a16="http://schemas.microsoft.com/office/drawing/2014/main" id="{140FD2D8-9978-6AF2-CDA3-E71E6A1BF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974382"/>
            <a:ext cx="5832648" cy="1470841"/>
          </a:xfrm>
          <a:prstGeom prst="rect">
            <a:avLst/>
          </a:prstGeom>
        </p:spPr>
      </p:pic>
    </p:spTree>
    <p:extLst>
      <p:ext uri="{BB962C8B-B14F-4D97-AF65-F5344CB8AC3E}">
        <p14:creationId xmlns:p14="http://schemas.microsoft.com/office/powerpoint/2010/main" val="1409565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685800" y="1484784"/>
            <a:ext cx="7772400" cy="1470025"/>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en-US" altLang="zh-CN" sz="4400" b="1" dirty="0">
                <a:latin typeface="楷体" panose="02010609060101010101" pitchFamily="49" charset="-122"/>
                <a:ea typeface="楷体" panose="02010609060101010101" pitchFamily="49" charset="-122"/>
                <a:cs typeface="+mj-cs"/>
              </a:rPr>
              <a:t>IP</a:t>
            </a:r>
            <a:r>
              <a:rPr lang="zh-CN" altLang="en-US" sz="4400" b="1" dirty="0">
                <a:latin typeface="楷体" panose="02010609060101010101" pitchFamily="49" charset="-122"/>
                <a:ea typeface="楷体" panose="02010609060101010101" pitchFamily="49" charset="-122"/>
                <a:cs typeface="+mj-cs"/>
              </a:rPr>
              <a:t>域外网络证据的质证、</a:t>
            </a:r>
            <a:r>
              <a:rPr lang="zh-CN" altLang="en-US" sz="4400" b="1" dirty="0">
                <a:solidFill>
                  <a:srgbClr val="FF0000"/>
                </a:solidFill>
                <a:latin typeface="楷体" panose="02010609060101010101" pitchFamily="49" charset="-122"/>
                <a:ea typeface="楷体" panose="02010609060101010101" pitchFamily="49" charset="-122"/>
                <a:cs typeface="+mj-cs"/>
              </a:rPr>
              <a:t>举证和</a:t>
            </a:r>
            <a:r>
              <a:rPr lang="zh-CN" altLang="en-US" sz="4400" b="1" dirty="0">
                <a:solidFill>
                  <a:schemeClr val="tx2"/>
                </a:solidFill>
                <a:latin typeface="楷体" panose="02010609060101010101" pitchFamily="49" charset="-122"/>
                <a:ea typeface="楷体" panose="02010609060101010101" pitchFamily="49" charset="-122"/>
                <a:cs typeface="+mj-cs"/>
              </a:rPr>
              <a:t>取证</a:t>
            </a:r>
            <a:endParaRPr kumimoji="0" lang="en-US" altLang="zh-CN" sz="4400" b="1" i="0" u="none" strike="noStrike" kern="1200" cap="none" spc="0" normalizeH="0" baseline="0" noProof="0" dirty="0">
              <a:ln>
                <a:noFill/>
              </a:ln>
              <a:solidFill>
                <a:schemeClr val="tx2"/>
              </a:solidFill>
              <a:effectLst/>
              <a:uLnTx/>
              <a:uFillTx/>
              <a:latin typeface="楷体" panose="02010609060101010101" pitchFamily="49" charset="-122"/>
              <a:ea typeface="楷体" panose="02010609060101010101" pitchFamily="49" charset="-122"/>
              <a:cs typeface="+mj-cs"/>
            </a:endParaRP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altLang="zh-CN" sz="34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j-cs"/>
              </a:rPr>
              <a:t>--</a:t>
            </a:r>
            <a:r>
              <a:rPr kumimoji="0" lang="zh-CN" altLang="en-US" sz="34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j-cs"/>
              </a:rPr>
              <a:t>以互联网平台为切入</a:t>
            </a:r>
            <a:r>
              <a:rPr lang="zh-CN" altLang="en-US" sz="3400" b="1" dirty="0">
                <a:latin typeface="楷体" panose="02010609060101010101" pitchFamily="49" charset="-122"/>
                <a:ea typeface="楷体" panose="02010609060101010101" pitchFamily="49" charset="-122"/>
                <a:cs typeface="+mj-cs"/>
              </a:rPr>
              <a:t>点</a:t>
            </a:r>
            <a:r>
              <a:rPr kumimoji="0" lang="en-US" altLang="zh-CN" sz="34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j-cs"/>
              </a:rPr>
              <a:t>--</a:t>
            </a:r>
            <a:endParaRPr kumimoji="0" lang="zh-CN" altLang="en-US" sz="3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j-cs"/>
            </a:endParaRPr>
          </a:p>
        </p:txBody>
      </p:sp>
      <p:sp>
        <p:nvSpPr>
          <p:cNvPr id="4" name="副标题 2"/>
          <p:cNvSpPr txBox="1">
            <a:spLocks/>
          </p:cNvSpPr>
          <p:nvPr/>
        </p:nvSpPr>
        <p:spPr>
          <a:xfrm>
            <a:off x="1371600" y="3789040"/>
            <a:ext cx="6400800" cy="1752600"/>
          </a:xfrm>
          <a:prstGeom prst="rect">
            <a:avLst/>
          </a:prstGeom>
        </p:spPr>
        <p:txBody>
          <a:bodyPr/>
          <a:lstStyle/>
          <a:p>
            <a:pPr marR="0" lvl="0" algn="ctr" defTabSz="914400" rtl="0" eaLnBrk="1" fontAlgn="auto" latinLnBrk="0" hangingPunct="1">
              <a:lnSpc>
                <a:spcPct val="100000"/>
              </a:lnSpc>
              <a:spcBef>
                <a:spcPct val="20000"/>
              </a:spcBef>
              <a:spcAft>
                <a:spcPts val="0"/>
              </a:spcAft>
              <a:buClrTx/>
              <a:buSzTx/>
              <a:tabLst/>
              <a:defRPr/>
            </a:pPr>
            <a:r>
              <a:rPr kumimoji="0" lang="zh-CN" altLang="en-US" sz="3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分享人：李春荣</a:t>
            </a:r>
            <a:endParaRPr kumimoji="0" lang="en-US" altLang="zh-CN" sz="3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R="0" lvl="0" algn="ctr" defTabSz="914400" rtl="0" eaLnBrk="1" fontAlgn="auto" latinLnBrk="0" hangingPunct="1">
              <a:lnSpc>
                <a:spcPct val="100000"/>
              </a:lnSpc>
              <a:spcBef>
                <a:spcPct val="20000"/>
              </a:spcBef>
              <a:spcAft>
                <a:spcPts val="0"/>
              </a:spcAft>
              <a:buClrTx/>
              <a:buSzTx/>
              <a:tabLst/>
              <a:defRPr/>
            </a:pPr>
            <a:br>
              <a:rPr kumimoji="0" lang="en-US" altLang="zh-CN" sz="3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br>
            <a:r>
              <a:rPr kumimoji="0" lang="zh-CN" altLang="en-US" sz="24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中国执业律师</a:t>
            </a:r>
            <a:r>
              <a:rPr kumimoji="0" lang="en-US" altLang="zh-CN" sz="24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sz="24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专利代理师　香港公证代理</a:t>
            </a:r>
            <a:endParaRPr kumimoji="0" lang="zh-CN" alt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文本框 3">
            <a:extLst>
              <a:ext uri="{FF2B5EF4-FFF2-40B4-BE49-F238E27FC236}">
                <a16:creationId xmlns:a16="http://schemas.microsoft.com/office/drawing/2014/main" id="{823A784E-BCCF-44E3-9B2A-BB75CAF452FE}"/>
              </a:ext>
            </a:extLst>
          </p:cNvPr>
          <p:cNvSpPr txBox="1"/>
          <p:nvPr/>
        </p:nvSpPr>
        <p:spPr>
          <a:xfrm>
            <a:off x="5724128" y="6165304"/>
            <a:ext cx="3024336" cy="369332"/>
          </a:xfrm>
          <a:prstGeom prst="rect">
            <a:avLst/>
          </a:prstGeom>
          <a:noFill/>
        </p:spPr>
        <p:txBody>
          <a:bodyPr wrap="square" rtlCol="0">
            <a:spAutoFit/>
          </a:bodyPr>
          <a:lstStyle/>
          <a:p>
            <a:r>
              <a:rPr lang="en-US" altLang="zh-CN" dirty="0">
                <a:solidFill>
                  <a:srgbClr val="C00000"/>
                </a:solidFill>
                <a:latin typeface="楷体" panose="02010609060101010101" pitchFamily="49" charset="-122"/>
                <a:ea typeface="楷体" panose="02010609060101010101" pitchFamily="49" charset="-122"/>
              </a:rPr>
              <a:t>      2024</a:t>
            </a:r>
            <a:r>
              <a:rPr lang="zh-CN" altLang="en-US" dirty="0">
                <a:solidFill>
                  <a:srgbClr val="C00000"/>
                </a:solidFill>
                <a:latin typeface="楷体" panose="02010609060101010101" pitchFamily="49" charset="-122"/>
                <a:ea typeface="楷体" panose="02010609060101010101" pitchFamily="49" charset="-122"/>
              </a:rPr>
              <a:t>年</a:t>
            </a:r>
            <a:r>
              <a:rPr lang="en-US" altLang="zh-CN" dirty="0">
                <a:solidFill>
                  <a:srgbClr val="C00000"/>
                </a:solidFill>
                <a:latin typeface="楷体" panose="02010609060101010101" pitchFamily="49" charset="-122"/>
                <a:ea typeface="楷体" panose="02010609060101010101" pitchFamily="49" charset="-122"/>
              </a:rPr>
              <a:t>5</a:t>
            </a:r>
            <a:r>
              <a:rPr lang="zh-CN" altLang="en-US" dirty="0">
                <a:solidFill>
                  <a:srgbClr val="C00000"/>
                </a:solidFill>
                <a:latin typeface="楷体" panose="02010609060101010101" pitchFamily="49" charset="-122"/>
                <a:ea typeface="楷体" panose="02010609060101010101" pitchFamily="49" charset="-122"/>
              </a:rPr>
              <a:t>月</a:t>
            </a:r>
            <a:r>
              <a:rPr lang="en-US" altLang="zh-CN" dirty="0">
                <a:solidFill>
                  <a:srgbClr val="C00000"/>
                </a:solidFill>
                <a:latin typeface="楷体" panose="02010609060101010101" pitchFamily="49" charset="-122"/>
                <a:ea typeface="楷体" panose="02010609060101010101" pitchFamily="49" charset="-122"/>
              </a:rPr>
              <a:t>31</a:t>
            </a:r>
            <a:r>
              <a:rPr lang="zh-CN" altLang="en-US" dirty="0">
                <a:solidFill>
                  <a:srgbClr val="C00000"/>
                </a:solidFill>
                <a:latin typeface="楷体" panose="02010609060101010101" pitchFamily="49" charset="-122"/>
                <a:ea typeface="楷体" panose="02010609060101010101" pitchFamily="49" charset="-122"/>
              </a:rPr>
              <a:t>日</a:t>
            </a:r>
            <a:endParaRPr lang="x-none" altLang="en-US" dirty="0"/>
          </a:p>
        </p:txBody>
      </p:sp>
      <p:pic>
        <p:nvPicPr>
          <p:cNvPr id="9" name="图片 8">
            <a:hlinkClick r:id="rId2" action="ppaction://hlinkfile"/>
            <a:extLst>
              <a:ext uri="{FF2B5EF4-FFF2-40B4-BE49-F238E27FC236}">
                <a16:creationId xmlns:a16="http://schemas.microsoft.com/office/drawing/2014/main" id="{AF0F8710-AFBE-403E-83F3-82D2D67E75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6155" y="5646314"/>
            <a:ext cx="1271909" cy="879030"/>
          </a:xfrm>
          <a:prstGeom prst="rect">
            <a:avLst/>
          </a:prstGeom>
        </p:spPr>
      </p:pic>
      <p:pic>
        <p:nvPicPr>
          <p:cNvPr id="6" name="图片 5" descr="徽标&#10;&#10;描述已自动生成">
            <a:extLst>
              <a:ext uri="{FF2B5EF4-FFF2-40B4-BE49-F238E27FC236}">
                <a16:creationId xmlns:a16="http://schemas.microsoft.com/office/drawing/2014/main" id="{278CC9AB-601D-A09D-67B5-03E93C489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9" y="332656"/>
            <a:ext cx="2232248" cy="871614"/>
          </a:xfrm>
          <a:prstGeom prst="rect">
            <a:avLst/>
          </a:prstGeom>
        </p:spPr>
      </p:pic>
    </p:spTree>
    <p:extLst>
      <p:ext uri="{BB962C8B-B14F-4D97-AF65-F5344CB8AC3E}">
        <p14:creationId xmlns:p14="http://schemas.microsoft.com/office/powerpoint/2010/main" val="743248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1E35A01B-AB20-4CAB-A03C-0CC20FD6DFB7}"/>
              </a:ext>
            </a:extLst>
          </p:cNvPr>
          <p:cNvSpPr>
            <a:spLocks noGrp="1"/>
          </p:cNvSpPr>
          <p:nvPr>
            <p:ph type="title"/>
          </p:nvPr>
        </p:nvSpPr>
        <p:spPr>
          <a:xfrm>
            <a:off x="457200" y="1277888"/>
            <a:ext cx="8229600" cy="1143000"/>
          </a:xfrm>
        </p:spPr>
        <p:txBody>
          <a:bodyPr>
            <a:normAutofit/>
          </a:bodyPr>
          <a:lstStyle/>
          <a:p>
            <a:r>
              <a:rPr lang="zh-CN" altLang="en-US" sz="4000" u="sng" dirty="0">
                <a:latin typeface="楷体" panose="02010609060101010101" pitchFamily="49" charset="-122"/>
                <a:ea typeface="楷体" panose="02010609060101010101" pitchFamily="49" charset="-122"/>
              </a:rPr>
              <a:t>典型域外网络实例之一</a:t>
            </a:r>
            <a:endParaRPr lang="x-none" altLang="en-US" sz="4000" u="sng" dirty="0"/>
          </a:p>
        </p:txBody>
      </p:sp>
      <p:pic>
        <p:nvPicPr>
          <p:cNvPr id="1028" name="Picture 4" descr="亚马逊开店教程之品牌注册 | SHIPRY">
            <a:extLst>
              <a:ext uri="{FF2B5EF4-FFF2-40B4-BE49-F238E27FC236}">
                <a16:creationId xmlns:a16="http://schemas.microsoft.com/office/drawing/2014/main" id="{FA96CAB7-F862-CC0C-716F-272FB32F36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 y="2132856"/>
            <a:ext cx="7869560" cy="442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051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1E35A01B-AB20-4CAB-A03C-0CC20FD6DFB7}"/>
              </a:ext>
            </a:extLst>
          </p:cNvPr>
          <p:cNvSpPr>
            <a:spLocks noGrp="1"/>
          </p:cNvSpPr>
          <p:nvPr>
            <p:ph type="title"/>
          </p:nvPr>
        </p:nvSpPr>
        <p:spPr>
          <a:xfrm>
            <a:off x="457200" y="1277888"/>
            <a:ext cx="8229600" cy="1143000"/>
          </a:xfrm>
        </p:spPr>
        <p:txBody>
          <a:bodyPr>
            <a:normAutofit/>
          </a:bodyPr>
          <a:lstStyle/>
          <a:p>
            <a:r>
              <a:rPr lang="zh-CN" altLang="en-US" sz="4000" u="sng" dirty="0">
                <a:latin typeface="楷体" panose="02010609060101010101" pitchFamily="49" charset="-122"/>
                <a:ea typeface="楷体" panose="02010609060101010101" pitchFamily="49" charset="-122"/>
              </a:rPr>
              <a:t>典型域外网络实例之二</a:t>
            </a:r>
            <a:endParaRPr lang="x-none" altLang="en-US" sz="4000" u="sng" dirty="0"/>
          </a:p>
        </p:txBody>
      </p:sp>
      <p:pic>
        <p:nvPicPr>
          <p:cNvPr id="3074" name="Picture 2" descr="All You Need To Know About YouTube Premium and Its Ad-free Access ...">
            <a:extLst>
              <a:ext uri="{FF2B5EF4-FFF2-40B4-BE49-F238E27FC236}">
                <a16:creationId xmlns:a16="http://schemas.microsoft.com/office/drawing/2014/main" id="{0A942BFC-47EA-8FDE-65D4-E20A8B566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52761"/>
            <a:ext cx="7943524" cy="415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700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1E35A01B-AB20-4CAB-A03C-0CC20FD6DFB7}"/>
              </a:ext>
            </a:extLst>
          </p:cNvPr>
          <p:cNvSpPr>
            <a:spLocks noGrp="1"/>
          </p:cNvSpPr>
          <p:nvPr>
            <p:ph type="title"/>
          </p:nvPr>
        </p:nvSpPr>
        <p:spPr>
          <a:xfrm>
            <a:off x="457200" y="1277888"/>
            <a:ext cx="8229600" cy="1143000"/>
          </a:xfrm>
        </p:spPr>
        <p:txBody>
          <a:bodyPr>
            <a:normAutofit/>
          </a:bodyPr>
          <a:lstStyle/>
          <a:p>
            <a:r>
              <a:rPr lang="zh-CN" altLang="en-US" sz="4000" u="sng" dirty="0">
                <a:latin typeface="楷体" panose="02010609060101010101" pitchFamily="49" charset="-122"/>
                <a:ea typeface="楷体" panose="02010609060101010101" pitchFamily="49" charset="-122"/>
              </a:rPr>
              <a:t>典型域外网络实例之三</a:t>
            </a:r>
            <a:endParaRPr lang="x-none" altLang="en-US" sz="4000" u="sng" dirty="0"/>
          </a:p>
        </p:txBody>
      </p:sp>
      <p:pic>
        <p:nvPicPr>
          <p:cNvPr id="4098" name="Picture 2" descr="Facebook to change rules for politicians - CNN">
            <a:extLst>
              <a:ext uri="{FF2B5EF4-FFF2-40B4-BE49-F238E27FC236}">
                <a16:creationId xmlns:a16="http://schemas.microsoft.com/office/drawing/2014/main" id="{27090A68-227F-8BCE-680E-F206B3B68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33839"/>
            <a:ext cx="7167048" cy="403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869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1E35A01B-AB20-4CAB-A03C-0CC20FD6DFB7}"/>
              </a:ext>
            </a:extLst>
          </p:cNvPr>
          <p:cNvSpPr>
            <a:spLocks noGrp="1"/>
          </p:cNvSpPr>
          <p:nvPr>
            <p:ph type="title"/>
          </p:nvPr>
        </p:nvSpPr>
        <p:spPr>
          <a:xfrm>
            <a:off x="457200" y="1277888"/>
            <a:ext cx="8229600" cy="1143000"/>
          </a:xfrm>
        </p:spPr>
        <p:txBody>
          <a:bodyPr>
            <a:normAutofit/>
          </a:bodyPr>
          <a:lstStyle/>
          <a:p>
            <a:r>
              <a:rPr lang="zh-CN" altLang="en-US" sz="4000" u="sng" dirty="0">
                <a:latin typeface="楷体" panose="02010609060101010101" pitchFamily="49" charset="-122"/>
                <a:ea typeface="楷体" panose="02010609060101010101" pitchFamily="49" charset="-122"/>
              </a:rPr>
              <a:t>典型域外网络实例之四</a:t>
            </a:r>
            <a:endParaRPr lang="x-none" altLang="en-US" sz="4000" u="sng" dirty="0"/>
          </a:p>
        </p:txBody>
      </p:sp>
      <p:pic>
        <p:nvPicPr>
          <p:cNvPr id="5122" name="Picture 2" descr="Instagram oznámil nové funkce, které tvůrcům poskytují ještě více ...">
            <a:extLst>
              <a:ext uri="{FF2B5EF4-FFF2-40B4-BE49-F238E27FC236}">
                <a16:creationId xmlns:a16="http://schemas.microsoft.com/office/drawing/2014/main" id="{AA75EDB5-D03B-DE02-6DDC-866CF3DD8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136" y="2204864"/>
            <a:ext cx="7888304" cy="390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30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1E35A01B-AB20-4CAB-A03C-0CC20FD6DFB7}"/>
              </a:ext>
            </a:extLst>
          </p:cNvPr>
          <p:cNvSpPr>
            <a:spLocks noGrp="1"/>
          </p:cNvSpPr>
          <p:nvPr>
            <p:ph type="title"/>
          </p:nvPr>
        </p:nvSpPr>
        <p:spPr>
          <a:xfrm>
            <a:off x="457200" y="1277888"/>
            <a:ext cx="8229600" cy="1143000"/>
          </a:xfrm>
        </p:spPr>
        <p:txBody>
          <a:bodyPr>
            <a:normAutofit/>
          </a:bodyPr>
          <a:lstStyle/>
          <a:p>
            <a:r>
              <a:rPr lang="zh-CN" altLang="en-US" sz="4000" u="sng" dirty="0">
                <a:latin typeface="楷体" panose="02010609060101010101" pitchFamily="49" charset="-122"/>
                <a:ea typeface="楷体" panose="02010609060101010101" pitchFamily="49" charset="-122"/>
              </a:rPr>
              <a:t>典型域外网络实例之五</a:t>
            </a:r>
            <a:endParaRPr lang="x-none" altLang="en-US" sz="4000" u="sng" dirty="0"/>
          </a:p>
        </p:txBody>
      </p:sp>
      <p:pic>
        <p:nvPicPr>
          <p:cNvPr id="1026" name="Picture 2" descr="Cloudflare与互联网档案馆合作 提供更可靠的Always Online服务- DoNews">
            <a:extLst>
              <a:ext uri="{FF2B5EF4-FFF2-40B4-BE49-F238E27FC236}">
                <a16:creationId xmlns:a16="http://schemas.microsoft.com/office/drawing/2014/main" id="{BFB267DE-16D3-D62B-045B-5660321402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103212"/>
            <a:ext cx="6588224" cy="4667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932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1E35A01B-AB20-4CAB-A03C-0CC20FD6DFB7}"/>
              </a:ext>
            </a:extLst>
          </p:cNvPr>
          <p:cNvSpPr>
            <a:spLocks noGrp="1"/>
          </p:cNvSpPr>
          <p:nvPr>
            <p:ph type="title"/>
          </p:nvPr>
        </p:nvSpPr>
        <p:spPr>
          <a:xfrm>
            <a:off x="457200" y="1277888"/>
            <a:ext cx="8229600" cy="1143000"/>
          </a:xfrm>
        </p:spPr>
        <p:txBody>
          <a:bodyPr>
            <a:normAutofit/>
          </a:bodyPr>
          <a:lstStyle/>
          <a:p>
            <a:r>
              <a:rPr lang="zh-CN" altLang="en-US" sz="4000" u="sng" dirty="0">
                <a:latin typeface="楷体" panose="02010609060101010101" pitchFamily="49" charset="-122"/>
                <a:ea typeface="楷体" panose="02010609060101010101" pitchFamily="49" charset="-122"/>
              </a:rPr>
              <a:t>域外网络证据是什么？</a:t>
            </a:r>
            <a:endParaRPr lang="x-none" altLang="en-US" sz="4000" u="sng" dirty="0"/>
          </a:p>
        </p:txBody>
      </p:sp>
      <p:sp>
        <p:nvSpPr>
          <p:cNvPr id="2" name="Content Placeholder 2">
            <a:extLst>
              <a:ext uri="{FF2B5EF4-FFF2-40B4-BE49-F238E27FC236}">
                <a16:creationId xmlns:a16="http://schemas.microsoft.com/office/drawing/2014/main" id="{B3598848-4321-451F-B0A4-1C3EF2233E3B}"/>
              </a:ext>
            </a:extLst>
          </p:cNvPr>
          <p:cNvSpPr txBox="1">
            <a:spLocks noChangeArrowheads="1"/>
          </p:cNvSpPr>
          <p:nvPr/>
        </p:nvSpPr>
        <p:spPr>
          <a:xfrm>
            <a:off x="1182688" y="1844824"/>
            <a:ext cx="7772400" cy="42484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CN" dirty="0"/>
          </a:p>
          <a:p>
            <a:pPr>
              <a:buFont typeface="Wingdings" panose="05000000000000000000" pitchFamily="2" charset="2"/>
              <a:buChar char="Ø"/>
            </a:pPr>
            <a:r>
              <a:rPr lang="zh-CN" altLang="en-US" sz="2800" dirty="0">
                <a:effectLst>
                  <a:outerShdw blurRad="38100" dist="38100" dir="2700000" algn="tl">
                    <a:srgbClr val="C0C0C0"/>
                  </a:outerShdw>
                </a:effectLst>
                <a:latin typeface="楷体" panose="02010609060101010101" pitchFamily="49" charset="-122"/>
                <a:ea typeface="楷体" panose="02010609060101010101" pitchFamily="49" charset="-122"/>
              </a:rPr>
              <a:t>域外证据</a:t>
            </a:r>
            <a:r>
              <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rPr>
              <a:t>-</a:t>
            </a:r>
            <a:r>
              <a:rPr lang="zh-CN" altLang="en-US" sz="2800" dirty="0">
                <a:effectLst>
                  <a:outerShdw blurRad="38100" dist="38100" dir="2700000" algn="tl">
                    <a:srgbClr val="C0C0C0"/>
                  </a:outerShdw>
                </a:effectLst>
                <a:latin typeface="楷体" panose="02010609060101010101" pitchFamily="49" charset="-122"/>
                <a:ea typeface="楷体" panose="02010609060101010101" pitchFamily="49" charset="-122"/>
              </a:rPr>
              <a:t>国域与法域</a:t>
            </a:r>
            <a:endPar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网络证据</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以互联网作为传播媒介的电子数据</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solidFill>
                  <a:srgbClr val="FF0000"/>
                </a:solidFill>
                <a:latin typeface="楷体" panose="02010609060101010101" pitchFamily="49" charset="-122"/>
                <a:ea typeface="楷体" panose="02010609060101010101" pitchFamily="49" charset="-122"/>
              </a:rPr>
              <a:t>通过不特定网络终端从互联网获得的源自域外网站的证据</a:t>
            </a:r>
            <a:r>
              <a:rPr lang="en-US" altLang="zh-CN" sz="2800" dirty="0">
                <a:solidFill>
                  <a:srgbClr val="FF0000"/>
                </a:solidFill>
                <a:latin typeface="楷体" panose="02010609060101010101" pitchFamily="49" charset="-122"/>
                <a:ea typeface="楷体" panose="02010609060101010101" pitchFamily="49" charset="-122"/>
              </a:rPr>
              <a:t>==</a:t>
            </a:r>
            <a:r>
              <a:rPr lang="zh-CN" altLang="en-US" sz="2800" dirty="0">
                <a:solidFill>
                  <a:srgbClr val="FF0000"/>
                </a:solidFill>
                <a:latin typeface="楷体" panose="02010609060101010101" pitchFamily="49" charset="-122"/>
                <a:ea typeface="楷体" panose="02010609060101010101" pitchFamily="49" charset="-122"/>
              </a:rPr>
              <a:t> 域外网络证据</a:t>
            </a:r>
            <a:endParaRPr lang="en-US" altLang="zh-CN" sz="2800" dirty="0">
              <a:solidFill>
                <a:srgbClr val="FF0000"/>
              </a:solidFill>
              <a:latin typeface="楷体" panose="02010609060101010101" pitchFamily="49" charset="-122"/>
              <a:ea typeface="楷体" panose="02010609060101010101" pitchFamily="49" charset="-122"/>
            </a:endParaRPr>
          </a:p>
          <a:p>
            <a:pPr>
              <a:buFont typeface="Wingdings" panose="05000000000000000000" pitchFamily="2" charset="2"/>
              <a:buChar char="Ø"/>
            </a:pP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关于民事诉讼证据的若干规定</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电子证据</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域外证据的提供方式与证明手续</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solidFill>
                  <a:srgbClr val="FF0000"/>
                </a:solidFill>
                <a:latin typeface="楷体" panose="02010609060101010101" pitchFamily="49" charset="-122"/>
                <a:ea typeface="楷体" panose="02010609060101010101" pitchFamily="49" charset="-122"/>
              </a:rPr>
              <a:t>   审查指南（</a:t>
            </a:r>
            <a:r>
              <a:rPr lang="en-US" altLang="zh-CN" sz="2800" dirty="0">
                <a:solidFill>
                  <a:srgbClr val="FF0000"/>
                </a:solidFill>
                <a:latin typeface="楷体" panose="02010609060101010101" pitchFamily="49" charset="-122"/>
                <a:ea typeface="楷体" panose="02010609060101010101" pitchFamily="49" charset="-122"/>
              </a:rPr>
              <a:t>2023</a:t>
            </a:r>
            <a:r>
              <a:rPr lang="zh-CN" altLang="en-US" sz="2800" dirty="0">
                <a:solidFill>
                  <a:srgbClr val="FF0000"/>
                </a:solidFill>
                <a:latin typeface="楷体" panose="02010609060101010101" pitchFamily="49" charset="-122"/>
                <a:ea typeface="楷体" panose="02010609060101010101" pitchFamily="49" charset="-122"/>
              </a:rPr>
              <a:t>）第四部分第八章</a:t>
            </a:r>
            <a:endParaRPr lang="en-US" altLang="zh-CN" sz="2800" dirty="0">
              <a:solidFill>
                <a:srgbClr val="FF0000"/>
              </a:solidFill>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solidFill>
                  <a:srgbClr val="FF0000"/>
                </a:solidFill>
                <a:latin typeface="楷体" panose="02010609060101010101" pitchFamily="49" charset="-122"/>
                <a:ea typeface="楷体" panose="02010609060101010101" pitchFamily="49" charset="-122"/>
              </a:rPr>
              <a:t>   </a:t>
            </a:r>
            <a:r>
              <a:rPr lang="zh-CN" altLang="en-US" sz="2400" dirty="0">
                <a:solidFill>
                  <a:srgbClr val="FF0000"/>
                </a:solidFill>
                <a:latin typeface="楷体" panose="02010609060101010101" pitchFamily="49" charset="-122"/>
                <a:ea typeface="楷体" panose="02010609060101010101" pitchFamily="49" charset="-122"/>
              </a:rPr>
              <a:t>不办理特别证明手续的四种情况</a:t>
            </a:r>
            <a:endParaRPr lang="en-US" altLang="zh-CN" sz="2400" dirty="0">
              <a:solidFill>
                <a:srgbClr val="FF0000"/>
              </a:solidFill>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sz="2800" b="1" dirty="0">
              <a:solidFill>
                <a:srgbClr val="FF0000"/>
              </a:solidFill>
              <a:latin typeface="楷体" panose="02010609060101010101" pitchFamily="49" charset="-122"/>
              <a:ea typeface="楷体" panose="02010609060101010101" pitchFamily="49" charset="-122"/>
            </a:endParaRPr>
          </a:p>
          <a:p>
            <a:pPr>
              <a:buFont typeface="Wingdings" panose="05000000000000000000" pitchFamily="2" charset="2"/>
              <a:buNone/>
            </a:pPr>
            <a:r>
              <a:rPr lang="en-US" altLang="zh-HK" dirty="0">
                <a:latin typeface="楷体" panose="02010609060101010101" pitchFamily="49" charset="-122"/>
                <a:ea typeface="楷体" panose="02010609060101010101" pitchFamily="49" charset="-122"/>
              </a:rPr>
              <a:t>     </a:t>
            </a:r>
            <a:endParaRPr lang="en-US" altLang="zh-CN" sz="2000" dirty="0">
              <a:latin typeface="標楷體" pitchFamily="65" charset="-128"/>
              <a:ea typeface="標楷體" pitchFamily="65" charset="-128"/>
            </a:endParaRPr>
          </a:p>
          <a:p>
            <a:endParaRPr lang="en-US" altLang="zh-CN" dirty="0">
              <a:latin typeface="標楷體" pitchFamily="65" charset="-128"/>
              <a:ea typeface="標楷體" pitchFamily="65" charset="-128"/>
            </a:endParaRPr>
          </a:p>
          <a:p>
            <a:endParaRPr lang="zh-HK" altLang="en-US" dirty="0">
              <a:latin typeface="標楷體" pitchFamily="65" charset="-128"/>
              <a:ea typeface="標楷體" pitchFamily="65" charset="-128"/>
            </a:endParaRPr>
          </a:p>
        </p:txBody>
      </p:sp>
      <p:sp>
        <p:nvSpPr>
          <p:cNvPr id="4" name="TextBox 4">
            <a:extLst>
              <a:ext uri="{FF2B5EF4-FFF2-40B4-BE49-F238E27FC236}">
                <a16:creationId xmlns:a16="http://schemas.microsoft.com/office/drawing/2014/main" id="{BE69EF92-C5DA-AA3B-AA78-8908D22854C2}"/>
              </a:ext>
            </a:extLst>
          </p:cNvPr>
          <p:cNvSpPr txBox="1"/>
          <p:nvPr/>
        </p:nvSpPr>
        <p:spPr>
          <a:xfrm>
            <a:off x="8143868" y="6143644"/>
            <a:ext cx="1000132" cy="369332"/>
          </a:xfrm>
          <a:prstGeom prst="rect">
            <a:avLst/>
          </a:prstGeom>
          <a:noFill/>
          <a:ln w="0">
            <a:noFill/>
          </a:ln>
        </p:spPr>
        <p:txBody>
          <a:bodyPr wrap="square" rtlCol="0">
            <a:spAutoFit/>
          </a:bodyPr>
          <a:lstStyle/>
          <a:p>
            <a:r>
              <a:rPr lang="en-US" altLang="zh-CN" dirty="0"/>
              <a:t>1/11</a:t>
            </a:r>
            <a:endParaRPr lang="zh-CN" altLang="en-US" dirty="0"/>
          </a:p>
        </p:txBody>
      </p:sp>
    </p:spTree>
    <p:extLst>
      <p:ext uri="{BB962C8B-B14F-4D97-AF65-F5344CB8AC3E}">
        <p14:creationId xmlns:p14="http://schemas.microsoft.com/office/powerpoint/2010/main" val="562264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1E35A01B-AB20-4CAB-A03C-0CC20FD6DFB7}"/>
              </a:ext>
            </a:extLst>
          </p:cNvPr>
          <p:cNvSpPr>
            <a:spLocks noGrp="1"/>
          </p:cNvSpPr>
          <p:nvPr>
            <p:ph type="title"/>
          </p:nvPr>
        </p:nvSpPr>
        <p:spPr>
          <a:xfrm>
            <a:off x="457200" y="1268760"/>
            <a:ext cx="8229600" cy="1143000"/>
          </a:xfrm>
        </p:spPr>
        <p:txBody>
          <a:bodyPr>
            <a:normAutofit/>
          </a:bodyPr>
          <a:lstStyle/>
          <a:p>
            <a:r>
              <a:rPr lang="zh-CN" altLang="en-US" sz="4000" u="sng" dirty="0">
                <a:latin typeface="楷体" panose="02010609060101010101" pitchFamily="49" charset="-122"/>
                <a:ea typeface="楷体" panose="02010609060101010101" pitchFamily="49" charset="-122"/>
              </a:rPr>
              <a:t>互联网证据的要求</a:t>
            </a:r>
            <a:endParaRPr lang="x-none" altLang="en-US" sz="4000" u="sng" dirty="0"/>
          </a:p>
        </p:txBody>
      </p:sp>
      <p:sp>
        <p:nvSpPr>
          <p:cNvPr id="4" name="Content Placeholder 2">
            <a:extLst>
              <a:ext uri="{FF2B5EF4-FFF2-40B4-BE49-F238E27FC236}">
                <a16:creationId xmlns:a16="http://schemas.microsoft.com/office/drawing/2014/main" id="{423BC63B-386E-492F-9540-C75CBE0E4398}"/>
              </a:ext>
            </a:extLst>
          </p:cNvPr>
          <p:cNvSpPr txBox="1">
            <a:spLocks noChangeArrowheads="1"/>
          </p:cNvSpPr>
          <p:nvPr/>
        </p:nvSpPr>
        <p:spPr>
          <a:xfrm>
            <a:off x="1182688" y="1844824"/>
            <a:ext cx="7772400" cy="42484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CN" dirty="0"/>
          </a:p>
          <a:p>
            <a:pPr>
              <a:buFont typeface="Wingdings" panose="05000000000000000000" pitchFamily="2" charset="2"/>
              <a:buChar char="Ø"/>
            </a:pPr>
            <a:r>
              <a:rPr lang="zh-CN" altLang="en-US" sz="2800" dirty="0">
                <a:effectLst>
                  <a:outerShdw blurRad="38100" dist="38100" dir="2700000" algn="tl">
                    <a:srgbClr val="C0C0C0"/>
                  </a:outerShdw>
                </a:effectLst>
                <a:latin typeface="楷体" panose="02010609060101010101" pitchFamily="49" charset="-122"/>
                <a:ea typeface="楷体" panose="02010609060101010101" pitchFamily="49" charset="-122"/>
              </a:rPr>
              <a:t>证据“三性”要求，真实性、合法性和关联性</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400" dirty="0">
                <a:solidFill>
                  <a:srgbClr val="FF0000"/>
                </a:solidFill>
                <a:latin typeface="楷体" panose="02010609060101010101" pitchFamily="49" charset="-122"/>
                <a:ea typeface="楷体" panose="02010609060101010101" pitchFamily="49" charset="-122"/>
              </a:rPr>
              <a:t>形式上的真实性</a:t>
            </a:r>
            <a:r>
              <a:rPr lang="zh-CN" altLang="en-US" sz="2400" dirty="0">
                <a:latin typeface="楷体" panose="02010609060101010101" pitchFamily="49" charset="-122"/>
                <a:ea typeface="楷体" panose="02010609060101010101" pitchFamily="49" charset="-122"/>
              </a:rPr>
              <a:t>与</a:t>
            </a:r>
            <a:r>
              <a:rPr lang="zh-CN" altLang="en-US" sz="2400" dirty="0">
                <a:solidFill>
                  <a:srgbClr val="FF0000"/>
                </a:solidFill>
                <a:latin typeface="楷体" panose="02010609060101010101" pitchFamily="49" charset="-122"/>
                <a:ea typeface="楷体" panose="02010609060101010101" pitchFamily="49" charset="-122"/>
              </a:rPr>
              <a:t>内容上的真实性</a:t>
            </a:r>
            <a:endParaRPr lang="en-US" altLang="zh-CN" sz="24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公开性要求</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专利法意义上出版物公开范畴</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互联网证据的公开时间</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solidFill>
                  <a:srgbClr val="FF0000"/>
                </a:solidFill>
                <a:latin typeface="楷体" panose="02010609060101010101" pitchFamily="49" charset="-122"/>
                <a:ea typeface="楷体" panose="02010609060101010101" pitchFamily="49" charset="-122"/>
              </a:rPr>
              <a:t>审查指南（</a:t>
            </a:r>
            <a:r>
              <a:rPr lang="en-US" altLang="zh-CN" sz="2800" dirty="0">
                <a:solidFill>
                  <a:srgbClr val="FF0000"/>
                </a:solidFill>
                <a:latin typeface="楷体" panose="02010609060101010101" pitchFamily="49" charset="-122"/>
                <a:ea typeface="楷体" panose="02010609060101010101" pitchFamily="49" charset="-122"/>
              </a:rPr>
              <a:t>2023</a:t>
            </a:r>
            <a:r>
              <a:rPr lang="zh-CN" altLang="en-US" sz="2800" dirty="0">
                <a:solidFill>
                  <a:srgbClr val="FF0000"/>
                </a:solidFill>
                <a:latin typeface="楷体" panose="02010609060101010101" pitchFamily="49" charset="-122"/>
                <a:ea typeface="楷体" panose="02010609060101010101" pitchFamily="49" charset="-122"/>
              </a:rPr>
              <a:t>）第四部分第八章</a:t>
            </a:r>
            <a:endParaRPr lang="en-US" altLang="zh-CN" sz="2800" dirty="0">
              <a:solidFill>
                <a:srgbClr val="FF0000"/>
              </a:solidFill>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公众能够浏览互联网信息的最早时间，一般为互联网信息的发布时间为准</a:t>
            </a: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sz="2800" dirty="0">
              <a:latin typeface="楷体" panose="02010609060101010101" pitchFamily="49" charset="-122"/>
              <a:ea typeface="楷体" panose="02010609060101010101" pitchFamily="49" charset="-122"/>
            </a:endParaRPr>
          </a:p>
          <a:p>
            <a:pPr marL="0" indent="0">
              <a:buNone/>
            </a:pP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sz="2800" dirty="0">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sz="2800" b="1" dirty="0">
              <a:solidFill>
                <a:srgbClr val="FF0000"/>
              </a:solidFill>
              <a:latin typeface="楷体" panose="02010609060101010101" pitchFamily="49" charset="-122"/>
              <a:ea typeface="楷体" panose="02010609060101010101" pitchFamily="49" charset="-122"/>
            </a:endParaRPr>
          </a:p>
          <a:p>
            <a:pPr>
              <a:buFont typeface="Wingdings" panose="05000000000000000000" pitchFamily="2" charset="2"/>
              <a:buNone/>
            </a:pPr>
            <a:r>
              <a:rPr lang="en-US" altLang="zh-HK" dirty="0">
                <a:latin typeface="楷体" panose="02010609060101010101" pitchFamily="49" charset="-122"/>
                <a:ea typeface="楷体" panose="02010609060101010101" pitchFamily="49" charset="-122"/>
              </a:rPr>
              <a:t>     </a:t>
            </a:r>
            <a:endParaRPr lang="en-US" altLang="zh-CN" sz="2000" dirty="0">
              <a:latin typeface="標楷體" pitchFamily="65" charset="-128"/>
              <a:ea typeface="標楷體" pitchFamily="65" charset="-128"/>
            </a:endParaRPr>
          </a:p>
          <a:p>
            <a:endParaRPr lang="en-US" altLang="zh-CN" dirty="0">
              <a:latin typeface="標楷體" pitchFamily="65" charset="-128"/>
              <a:ea typeface="標楷體" pitchFamily="65" charset="-128"/>
            </a:endParaRPr>
          </a:p>
          <a:p>
            <a:endParaRPr lang="zh-HK" altLang="en-US" dirty="0">
              <a:latin typeface="標楷體" pitchFamily="65" charset="-128"/>
              <a:ea typeface="標楷體" pitchFamily="65" charset="-128"/>
            </a:endParaRPr>
          </a:p>
        </p:txBody>
      </p:sp>
      <p:sp>
        <p:nvSpPr>
          <p:cNvPr id="5" name="TextBox 4"/>
          <p:cNvSpPr txBox="1"/>
          <p:nvPr/>
        </p:nvSpPr>
        <p:spPr>
          <a:xfrm>
            <a:off x="8143868" y="6143644"/>
            <a:ext cx="1000132" cy="369332"/>
          </a:xfrm>
          <a:prstGeom prst="rect">
            <a:avLst/>
          </a:prstGeom>
          <a:noFill/>
          <a:ln w="0">
            <a:noFill/>
          </a:ln>
        </p:spPr>
        <p:txBody>
          <a:bodyPr wrap="square" rtlCol="0">
            <a:spAutoFit/>
          </a:bodyPr>
          <a:lstStyle/>
          <a:p>
            <a:r>
              <a:rPr lang="en-US" altLang="zh-CN" dirty="0"/>
              <a:t>2/11</a:t>
            </a:r>
            <a:endParaRPr lang="zh-CN" altLang="en-US" dirty="0"/>
          </a:p>
        </p:txBody>
      </p:sp>
    </p:spTree>
    <p:extLst>
      <p:ext uri="{BB962C8B-B14F-4D97-AF65-F5344CB8AC3E}">
        <p14:creationId xmlns:p14="http://schemas.microsoft.com/office/powerpoint/2010/main" val="395533008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2738</TotalTime>
  <Words>897</Words>
  <Application>Microsoft Office PowerPoint</Application>
  <PresentationFormat>全屏显示(4:3)</PresentationFormat>
  <Paragraphs>163</Paragraphs>
  <Slides>19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標楷體</vt:lpstr>
      <vt:lpstr>华文隶书</vt:lpstr>
      <vt:lpstr>楷体</vt:lpstr>
      <vt:lpstr>隶书</vt:lpstr>
      <vt:lpstr>Arial</vt:lpstr>
      <vt:lpstr>Calibri</vt:lpstr>
      <vt:lpstr>Wingdings</vt:lpstr>
      <vt:lpstr>Office 主题</vt:lpstr>
      <vt:lpstr>IP域外网络证据的质证、举证和取证 --以互联网平台为切入点--</vt:lpstr>
      <vt:lpstr>PowerPoint 演示文稿</vt:lpstr>
      <vt:lpstr>典型域外网络实例之一</vt:lpstr>
      <vt:lpstr>典型域外网络实例之二</vt:lpstr>
      <vt:lpstr>典型域外网络实例之三</vt:lpstr>
      <vt:lpstr>典型域外网络实例之四</vt:lpstr>
      <vt:lpstr>典型域外网络实例之五</vt:lpstr>
      <vt:lpstr>域外网络证据是什么？</vt:lpstr>
      <vt:lpstr>互联网证据的要求</vt:lpstr>
      <vt:lpstr>互联网证据的特点</vt:lpstr>
      <vt:lpstr>互联网证据的证明标准</vt:lpstr>
      <vt:lpstr>互联网证据的证明标准</vt:lpstr>
      <vt:lpstr>以互联网平台为切入点</vt:lpstr>
      <vt:lpstr>域外网络证据的取证注意事项</vt:lpstr>
      <vt:lpstr>亚马逊平台证据的举证与质证</vt:lpstr>
      <vt:lpstr>常见域外网络平台之点评</vt:lpstr>
      <vt:lpstr>常见域外网络平台之点评</vt:lpstr>
      <vt:lpstr>常见域外网络平台之点评</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Aron LI</cp:lastModifiedBy>
  <cp:revision>119</cp:revision>
  <dcterms:created xsi:type="dcterms:W3CDTF">2021-03-18T13:33:16Z</dcterms:created>
  <dcterms:modified xsi:type="dcterms:W3CDTF">2024-05-28T02:37:41Z</dcterms:modified>
</cp:coreProperties>
</file>